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4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22592181565865E-2"/>
          <c:y val="0.21833709317616798"/>
          <c:w val="0.92831594135403883"/>
          <c:h val="0.70121163773832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481009109811484E-2"/>
                  <c:y val="-0.31926607810923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22782838784447E-3"/>
                  <c:y val="-0.37155965986850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113914193920786E-3"/>
                  <c:y val="-0.16238533283141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936697032704364E-3"/>
                  <c:y val="-0.15412845150100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45565677568314E-3"/>
                  <c:y val="-0.2752293776803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291131355136627E-3"/>
                  <c:y val="-0.173394507938633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181165727362473E-3"/>
                  <c:y val="-0.233986799475408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271552921329294E-2"/>
                  <c:y val="-0.17239899249447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559468569850954E-3"/>
                  <c:y val="-0.17234043996820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81.7</c:v>
                </c:pt>
                <c:pt idx="1">
                  <c:v>135.1</c:v>
                </c:pt>
                <c:pt idx="2">
                  <c:v>26.7</c:v>
                </c:pt>
                <c:pt idx="3">
                  <c:v>26.5</c:v>
                </c:pt>
                <c:pt idx="4">
                  <c:v>80.8</c:v>
                </c:pt>
                <c:pt idx="5">
                  <c:v>55.9</c:v>
                </c:pt>
                <c:pt idx="6">
                  <c:v>66.5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1.7094229013690398E-2"/>
                  <c:y val="-0.167772840322737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2,35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1520172912422662E-2"/>
                  <c:y val="-9.574468887122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6" formatCode="0.0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9.3071362283819771E-3"/>
                  <c:y val="-0.128969784344420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0,59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409514971175969E-2"/>
                  <c:y val="-7.9787240726021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6" formatCode="0.00">
                  <c:v>0.69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70359680"/>
        <c:axId val="70193920"/>
        <c:axId val="0"/>
      </c:bar3DChart>
      <c:catAx>
        <c:axId val="70359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0193920"/>
        <c:crosses val="autoZero"/>
        <c:auto val="1"/>
        <c:lblAlgn val="ctr"/>
        <c:lblOffset val="100"/>
        <c:noMultiLvlLbl val="0"/>
      </c:catAx>
      <c:valAx>
        <c:axId val="70193920"/>
        <c:scaling>
          <c:orientation val="minMax"/>
        </c:scaling>
        <c:delete val="1"/>
        <c:axPos val="l"/>
        <c:numFmt formatCode="#,##0.0" sourceLinked="0"/>
        <c:majorTickMark val="none"/>
        <c:minorTickMark val="none"/>
        <c:tickLblPos val="nextTo"/>
        <c:crossAx val="70359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1589228931855888"/>
          <c:y val="0.26478710173105652"/>
          <c:w val="0.28401023073728809"/>
          <c:h val="0.14380951699844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06252083101879"/>
          <c:y val="0.22258586494504726"/>
          <c:w val="0.59393742885251077"/>
          <c:h val="0.875301471132837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rgbClr val="66FFFF"/>
              </a:solidFill>
            </c:spPr>
          </c:dPt>
          <c:dPt>
            <c:idx val="4"/>
            <c:bubble3D val="0"/>
            <c:spPr>
              <a:solidFill>
                <a:srgbClr val="0099CC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35,6%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12,6%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14,8%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30,9%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6,1%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дивиденды (30,25 млн.руб.)</c:v>
                </c:pt>
                <c:pt idx="1">
                  <c:v>аренда земли (10,70 млн.руб.)</c:v>
                </c:pt>
                <c:pt idx="2">
                  <c:v>аренда имущества казны и казенных учреждений  (12,55 млн.руб.)</c:v>
                </c:pt>
                <c:pt idx="3">
                  <c:v>часть (26,18 млн.руб.)
чистой прибыли</c:v>
                </c:pt>
                <c:pt idx="4">
                  <c:v>приватизация (5,2млн.руб.)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35.6</c:v>
                </c:pt>
                <c:pt idx="1">
                  <c:v>12.6</c:v>
                </c:pt>
                <c:pt idx="2">
                  <c:v>14.8</c:v>
                </c:pt>
                <c:pt idx="3">
                  <c:v>30.9</c:v>
                </c:pt>
                <c:pt idx="4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9.5263225462257593E-3"/>
          <c:y val="0.1159679017146243"/>
          <c:w val="0.35111899805013613"/>
          <c:h val="0.84821079550831791"/>
        </c:manualLayout>
      </c:layout>
      <c:overlay val="0"/>
      <c:txPr>
        <a:bodyPr/>
        <a:lstStyle/>
        <a:p>
          <a:pPr>
            <a:defRPr sz="1100" b="1">
              <a:solidFill>
                <a:srgbClr val="002060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4073644595043"/>
          <c:y val="0.18961531596671408"/>
          <c:w val="0.57238037360348226"/>
          <c:h val="0.617430258204461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Текущая деятельность Министерства (30,3)</c:v>
                </c:pt>
                <c:pt idx="1">
                  <c:v> Мероприятия по управлению государственным имуществом (3,39)</c:v>
                </c:pt>
                <c:pt idx="2">
                  <c:v>КОГКУ "ЦЗИО"(7,65)</c:v>
                </c:pt>
                <c:pt idx="3">
                  <c:v>КОГБУ "БТИ" (31,5)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30.3</c:v>
                </c:pt>
                <c:pt idx="1">
                  <c:v>3.39</c:v>
                </c:pt>
                <c:pt idx="2">
                  <c:v>7.65</c:v>
                </c:pt>
                <c:pt idx="3">
                  <c:v>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2.6484855013214542E-2"/>
          <c:y val="0.13061026006217888"/>
          <c:w val="0.38293063467129879"/>
          <c:h val="0.79660547735133258"/>
        </c:manualLayout>
      </c:layout>
      <c:overlay val="0"/>
      <c:txPr>
        <a:bodyPr/>
        <a:lstStyle/>
        <a:p>
          <a:pPr>
            <a:defRPr sz="1100" b="1">
              <a:solidFill>
                <a:srgbClr val="003399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1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823900035302661"/>
          <c:y val="0.13448019814896844"/>
          <c:w val="0.70936903664480511"/>
          <c:h val="0.503775150402839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16429366694941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999985826773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Включено объектов</c:v>
                </c:pt>
                <c:pt idx="1">
                  <c:v>Объявлены торги</c:v>
                </c:pt>
                <c:pt idx="2">
                  <c:v>Состоявшиеся торги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0.36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109824"/>
        <c:axId val="70267264"/>
        <c:axId val="0"/>
      </c:bar3DChart>
      <c:catAx>
        <c:axId val="7010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0267264"/>
        <c:crosses val="autoZero"/>
        <c:auto val="1"/>
        <c:lblAlgn val="ctr"/>
        <c:lblOffset val="100"/>
        <c:noMultiLvlLbl val="0"/>
      </c:catAx>
      <c:valAx>
        <c:axId val="70267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10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20460325367858"/>
          <c:y val="6.9583009295263551E-2"/>
          <c:w val="0.2856515418009537"/>
          <c:h val="0.230460041476872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49945699853497E-3"/>
          <c:y val="0.1391748089711565"/>
          <c:w val="0.58817140472764007"/>
          <c:h val="0.860825191028843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ADA86-DF0C-4610-90FB-8B4026D201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BB607-AA62-4E0D-98FC-51F08B3FD992}">
      <dgm:prSet phldrT="[Текст]" custT="1"/>
      <dgm:spPr>
        <a:solidFill>
          <a:srgbClr val="CCFFFF"/>
        </a:solidFill>
      </dgm:spPr>
      <dgm:t>
        <a:bodyPr/>
        <a:lstStyle/>
        <a:p>
          <a:pPr algn="just"/>
          <a:r>
            <a:rPr lang="ru-RU" sz="1400" b="1" dirty="0" smtClean="0">
              <a:solidFill>
                <a:srgbClr val="000099"/>
              </a:solidFill>
              <a:latin typeface="+mj-lt"/>
            </a:rPr>
            <a:t>Обеспечение эффективности использования государственного имущества и распоряжения государственным имуществом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AB39FCC5-5801-4714-B049-B63115CEE6FD}" type="parTrans" cxnId="{E785043E-4C5D-4BCC-9ED7-38D29AEC8FE2}">
      <dgm:prSet/>
      <dgm:spPr/>
      <dgm:t>
        <a:bodyPr/>
        <a:lstStyle/>
        <a:p>
          <a:endParaRPr lang="ru-RU"/>
        </a:p>
      </dgm:t>
    </dgm:pt>
    <dgm:pt modelId="{CD9F68C6-26EA-465A-9693-800BE53B832A}" type="sibTrans" cxnId="{E785043E-4C5D-4BCC-9ED7-38D29AEC8FE2}">
      <dgm:prSet/>
      <dgm:spPr/>
      <dgm:t>
        <a:bodyPr/>
        <a:lstStyle/>
        <a:p>
          <a:endParaRPr lang="ru-RU"/>
        </a:p>
      </dgm:t>
    </dgm:pt>
    <dgm:pt modelId="{1F59F5F9-1787-440E-A928-0319117F56A4}">
      <dgm:prSet phldrT="[Текст]" custT="1"/>
      <dgm:spPr>
        <a:gradFill rotWithShape="0">
          <a:gsLst>
            <a:gs pos="0">
              <a:srgbClr val="CCFFFF">
                <a:lumMod val="84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pPr algn="just"/>
          <a:r>
            <a:rPr lang="ru-RU" sz="1400" b="1" dirty="0" smtClean="0">
              <a:solidFill>
                <a:srgbClr val="000099"/>
              </a:solidFill>
              <a:latin typeface="+mj-lt"/>
            </a:rPr>
            <a:t>Обеспечение поступления доходов от использования государственного имущества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D02415D3-5EAF-4059-9F94-3446D1F97827}" type="parTrans" cxnId="{4B873F0F-E390-46FD-99AB-9359F47C598D}">
      <dgm:prSet/>
      <dgm:spPr/>
      <dgm:t>
        <a:bodyPr/>
        <a:lstStyle/>
        <a:p>
          <a:endParaRPr lang="ru-RU"/>
        </a:p>
      </dgm:t>
    </dgm:pt>
    <dgm:pt modelId="{6795A0B5-84B7-4D11-851D-006B19A3E523}" type="sibTrans" cxnId="{4B873F0F-E390-46FD-99AB-9359F47C598D}">
      <dgm:prSet/>
      <dgm:spPr/>
      <dgm:t>
        <a:bodyPr/>
        <a:lstStyle/>
        <a:p>
          <a:endParaRPr lang="ru-RU"/>
        </a:p>
      </dgm:t>
    </dgm:pt>
    <dgm:pt modelId="{30F0EBA6-512B-4239-A3BB-32A48578D83D}">
      <dgm:prSet phldrT="[Текст]" custT="1"/>
      <dgm:spPr>
        <a:solidFill>
          <a:srgbClr val="CCFFFF"/>
        </a:solidFill>
      </dgm:spPr>
      <dgm:t>
        <a:bodyPr/>
        <a:lstStyle/>
        <a:p>
          <a:pPr algn="just"/>
          <a:r>
            <a:rPr lang="ru-RU" sz="1400" b="1" dirty="0" smtClean="0">
              <a:solidFill>
                <a:srgbClr val="000099"/>
              </a:solidFill>
              <a:latin typeface="+mj-lt"/>
            </a:rPr>
            <a:t>Совершенствование системы учета и контроля использования государственного имущества 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26DB33D5-9530-4A30-8150-1FEF086D66B1}" type="parTrans" cxnId="{4722DCA2-04A3-4FE0-B7EE-FBB045BDA056}">
      <dgm:prSet/>
      <dgm:spPr/>
      <dgm:t>
        <a:bodyPr/>
        <a:lstStyle/>
        <a:p>
          <a:endParaRPr lang="ru-RU"/>
        </a:p>
      </dgm:t>
    </dgm:pt>
    <dgm:pt modelId="{A64448A9-E4AC-4CF5-B777-0738090A3C3A}" type="sibTrans" cxnId="{4722DCA2-04A3-4FE0-B7EE-FBB045BDA056}">
      <dgm:prSet/>
      <dgm:spPr/>
      <dgm:t>
        <a:bodyPr/>
        <a:lstStyle/>
        <a:p>
          <a:endParaRPr lang="ru-RU"/>
        </a:p>
      </dgm:t>
    </dgm:pt>
    <dgm:pt modelId="{12F9B6CB-7A1C-4714-A4BF-A2662C3CF838}">
      <dgm:prSet custT="1"/>
      <dgm:spPr>
        <a:gradFill rotWithShape="0">
          <a:gsLst>
            <a:gs pos="0">
              <a:srgbClr val="CCFFFF">
                <a:lumMod val="84000"/>
                <a:alpha val="80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pPr algn="just"/>
          <a:r>
            <a:rPr lang="ru-RU" sz="1400" b="1" dirty="0" smtClean="0">
              <a:solidFill>
                <a:srgbClr val="000099"/>
              </a:solidFill>
              <a:latin typeface="+mj-lt"/>
            </a:rPr>
            <a:t>Организация работ по информационному обеспечению наполнения Единого государственного реестра недвижимости на территории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C36463EC-59C9-41FB-BF13-3DFCAF4AD82B}" type="sibTrans" cxnId="{25F1CDC4-AB99-47C6-99F9-F7DF79F92C27}">
      <dgm:prSet/>
      <dgm:spPr/>
      <dgm:t>
        <a:bodyPr/>
        <a:lstStyle/>
        <a:p>
          <a:endParaRPr lang="ru-RU"/>
        </a:p>
      </dgm:t>
    </dgm:pt>
    <dgm:pt modelId="{7D62AB2E-687A-47A4-B204-C8FCA21768CF}" type="parTrans" cxnId="{25F1CDC4-AB99-47C6-99F9-F7DF79F92C27}">
      <dgm:prSet/>
      <dgm:spPr/>
      <dgm:t>
        <a:bodyPr/>
        <a:lstStyle/>
        <a:p>
          <a:endParaRPr lang="ru-RU"/>
        </a:p>
      </dgm:t>
    </dgm:pt>
    <dgm:pt modelId="{0E9804AD-73C1-4CB0-998F-30939CC8A479}" type="pres">
      <dgm:prSet presAssocID="{601ADA86-DF0C-4610-90FB-8B4026D201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A8E1E-838C-4474-85FC-C50A6CCC713B}" type="pres">
      <dgm:prSet presAssocID="{540BB607-AA62-4E0D-98FC-51F08B3FD992}" presName="parentLin" presStyleCnt="0"/>
      <dgm:spPr/>
    </dgm:pt>
    <dgm:pt modelId="{52DCCE2F-9D0F-4BC2-ADDD-B3E6F915D68D}" type="pres">
      <dgm:prSet presAssocID="{540BB607-AA62-4E0D-98FC-51F08B3FD9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650680-C6BB-4025-8205-B8109D189ED5}" type="pres">
      <dgm:prSet presAssocID="{540BB607-AA62-4E0D-98FC-51F08B3FD992}" presName="parentText" presStyleLbl="node1" presStyleIdx="0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4A9-04F7-4198-87F6-55613B3FAD99}" type="pres">
      <dgm:prSet presAssocID="{540BB607-AA62-4E0D-98FC-51F08B3FD992}" presName="negativeSpace" presStyleCnt="0"/>
      <dgm:spPr/>
    </dgm:pt>
    <dgm:pt modelId="{86D976D6-F37D-448E-93B9-81B6202C058B}" type="pres">
      <dgm:prSet presAssocID="{540BB607-AA62-4E0D-98FC-51F08B3FD992}" presName="childText" presStyleLbl="conFgAcc1" presStyleIdx="0" presStyleCnt="4">
        <dgm:presLayoutVars>
          <dgm:bulletEnabled val="1"/>
        </dgm:presLayoutVars>
      </dgm:prSet>
      <dgm:spPr/>
    </dgm:pt>
    <dgm:pt modelId="{E4ACCFD6-3CAA-497B-B73A-812406BE8B1E}" type="pres">
      <dgm:prSet presAssocID="{CD9F68C6-26EA-465A-9693-800BE53B832A}" presName="spaceBetweenRectangles" presStyleCnt="0"/>
      <dgm:spPr/>
    </dgm:pt>
    <dgm:pt modelId="{A518EA8B-D6D3-4883-9685-F6C40720C939}" type="pres">
      <dgm:prSet presAssocID="{1F59F5F9-1787-440E-A928-0319117F56A4}" presName="parentLin" presStyleCnt="0"/>
      <dgm:spPr/>
    </dgm:pt>
    <dgm:pt modelId="{73399260-82A4-4495-839B-CEC37D0A4DFB}" type="pres">
      <dgm:prSet presAssocID="{1F59F5F9-1787-440E-A928-0319117F56A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D3D4F13-8C14-48F2-BB8F-CA6F455676D1}" type="pres">
      <dgm:prSet presAssocID="{1F59F5F9-1787-440E-A928-0319117F56A4}" presName="parentText" presStyleLbl="node1" presStyleIdx="1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BCDB7-E623-409F-89ED-44DCBD237F44}" type="pres">
      <dgm:prSet presAssocID="{1F59F5F9-1787-440E-A928-0319117F56A4}" presName="negativeSpace" presStyleCnt="0"/>
      <dgm:spPr/>
    </dgm:pt>
    <dgm:pt modelId="{DA1A8BAC-B856-4F15-AB97-7CE90E74197B}" type="pres">
      <dgm:prSet presAssocID="{1F59F5F9-1787-440E-A928-0319117F56A4}" presName="childText" presStyleLbl="conFgAcc1" presStyleIdx="1" presStyleCnt="4">
        <dgm:presLayoutVars>
          <dgm:bulletEnabled val="1"/>
        </dgm:presLayoutVars>
      </dgm:prSet>
      <dgm:spPr/>
    </dgm:pt>
    <dgm:pt modelId="{CF8F417A-86AA-4DBE-9AFB-53D121B79AA9}" type="pres">
      <dgm:prSet presAssocID="{6795A0B5-84B7-4D11-851D-006B19A3E523}" presName="spaceBetweenRectangles" presStyleCnt="0"/>
      <dgm:spPr/>
    </dgm:pt>
    <dgm:pt modelId="{E1DD519E-B6A8-4A6C-B9BC-9595B738155A}" type="pres">
      <dgm:prSet presAssocID="{30F0EBA6-512B-4239-A3BB-32A48578D83D}" presName="parentLin" presStyleCnt="0"/>
      <dgm:spPr/>
    </dgm:pt>
    <dgm:pt modelId="{8F4C0231-D745-4AF9-ACF0-3F0A44F2E360}" type="pres">
      <dgm:prSet presAssocID="{30F0EBA6-512B-4239-A3BB-32A48578D83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676E96-8F9B-415F-AAC3-0DD30F24840E}" type="pres">
      <dgm:prSet presAssocID="{30F0EBA6-512B-4239-A3BB-32A48578D83D}" presName="parentText" presStyleLbl="node1" presStyleIdx="2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890A3-A11E-478C-9413-7FEED8657708}" type="pres">
      <dgm:prSet presAssocID="{30F0EBA6-512B-4239-A3BB-32A48578D83D}" presName="negativeSpace" presStyleCnt="0"/>
      <dgm:spPr/>
    </dgm:pt>
    <dgm:pt modelId="{C0816FAD-C8A0-4CCB-AB57-F1F5992EE422}" type="pres">
      <dgm:prSet presAssocID="{30F0EBA6-512B-4239-A3BB-32A48578D83D}" presName="childText" presStyleLbl="conFgAcc1" presStyleIdx="2" presStyleCnt="4">
        <dgm:presLayoutVars>
          <dgm:bulletEnabled val="1"/>
        </dgm:presLayoutVars>
      </dgm:prSet>
      <dgm:spPr/>
    </dgm:pt>
    <dgm:pt modelId="{47FDD7AB-1124-4976-B866-A98A71C00EA3}" type="pres">
      <dgm:prSet presAssocID="{A64448A9-E4AC-4CF5-B777-0738090A3C3A}" presName="spaceBetweenRectangles" presStyleCnt="0"/>
      <dgm:spPr/>
    </dgm:pt>
    <dgm:pt modelId="{5FB2888F-4ACF-4BBF-A5D3-07E185AF37FF}" type="pres">
      <dgm:prSet presAssocID="{12F9B6CB-7A1C-4714-A4BF-A2662C3CF838}" presName="parentLin" presStyleCnt="0"/>
      <dgm:spPr/>
    </dgm:pt>
    <dgm:pt modelId="{4B8C24CE-A851-4163-8F9F-3D5D2FA12226}" type="pres">
      <dgm:prSet presAssocID="{12F9B6CB-7A1C-4714-A4BF-A2662C3CF83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4D68462-B2C4-4923-B630-0C8ED9D6BC7C}" type="pres">
      <dgm:prSet presAssocID="{12F9B6CB-7A1C-4714-A4BF-A2662C3CF838}" presName="parentText" presStyleLbl="node1" presStyleIdx="3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6CF6C-F614-4BD7-86E2-EC189ED92299}" type="pres">
      <dgm:prSet presAssocID="{12F9B6CB-7A1C-4714-A4BF-A2662C3CF838}" presName="negativeSpace" presStyleCnt="0"/>
      <dgm:spPr/>
    </dgm:pt>
    <dgm:pt modelId="{A1EF9E72-D210-4223-9AEA-0E7AE7398AD2}" type="pres">
      <dgm:prSet presAssocID="{12F9B6CB-7A1C-4714-A4BF-A2662C3CF8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873F0F-E390-46FD-99AB-9359F47C598D}" srcId="{601ADA86-DF0C-4610-90FB-8B4026D20138}" destId="{1F59F5F9-1787-440E-A928-0319117F56A4}" srcOrd="1" destOrd="0" parTransId="{D02415D3-5EAF-4059-9F94-3446D1F97827}" sibTransId="{6795A0B5-84B7-4D11-851D-006B19A3E523}"/>
    <dgm:cxn modelId="{DB5A8BFF-96EA-441B-9143-393D62806E06}" type="presOf" srcId="{12F9B6CB-7A1C-4714-A4BF-A2662C3CF838}" destId="{84D68462-B2C4-4923-B630-0C8ED9D6BC7C}" srcOrd="1" destOrd="0" presId="urn:microsoft.com/office/officeart/2005/8/layout/list1"/>
    <dgm:cxn modelId="{2E5376ED-F659-4ECF-9026-1B8678C8923C}" type="presOf" srcId="{12F9B6CB-7A1C-4714-A4BF-A2662C3CF838}" destId="{4B8C24CE-A851-4163-8F9F-3D5D2FA12226}" srcOrd="0" destOrd="0" presId="urn:microsoft.com/office/officeart/2005/8/layout/list1"/>
    <dgm:cxn modelId="{D5A81FCC-85EB-4AEC-9571-21C40392C97F}" type="presOf" srcId="{540BB607-AA62-4E0D-98FC-51F08B3FD992}" destId="{52DCCE2F-9D0F-4BC2-ADDD-B3E6F915D68D}" srcOrd="0" destOrd="0" presId="urn:microsoft.com/office/officeart/2005/8/layout/list1"/>
    <dgm:cxn modelId="{4EE2F991-D680-4591-AA14-621182117CE9}" type="presOf" srcId="{30F0EBA6-512B-4239-A3BB-32A48578D83D}" destId="{8F4C0231-D745-4AF9-ACF0-3F0A44F2E360}" srcOrd="0" destOrd="0" presId="urn:microsoft.com/office/officeart/2005/8/layout/list1"/>
    <dgm:cxn modelId="{A36C7C92-8AA4-47FE-878E-829484448458}" type="presOf" srcId="{540BB607-AA62-4E0D-98FC-51F08B3FD992}" destId="{05650680-C6BB-4025-8205-B8109D189ED5}" srcOrd="1" destOrd="0" presId="urn:microsoft.com/office/officeart/2005/8/layout/list1"/>
    <dgm:cxn modelId="{4722DCA2-04A3-4FE0-B7EE-FBB045BDA056}" srcId="{601ADA86-DF0C-4610-90FB-8B4026D20138}" destId="{30F0EBA6-512B-4239-A3BB-32A48578D83D}" srcOrd="2" destOrd="0" parTransId="{26DB33D5-9530-4A30-8150-1FEF086D66B1}" sibTransId="{A64448A9-E4AC-4CF5-B777-0738090A3C3A}"/>
    <dgm:cxn modelId="{25F1CDC4-AB99-47C6-99F9-F7DF79F92C27}" srcId="{601ADA86-DF0C-4610-90FB-8B4026D20138}" destId="{12F9B6CB-7A1C-4714-A4BF-A2662C3CF838}" srcOrd="3" destOrd="0" parTransId="{7D62AB2E-687A-47A4-B204-C8FCA21768CF}" sibTransId="{C36463EC-59C9-41FB-BF13-3DFCAF4AD82B}"/>
    <dgm:cxn modelId="{7B6C4546-81CD-4EF7-838D-7AFB49F96E52}" type="presOf" srcId="{1F59F5F9-1787-440E-A928-0319117F56A4}" destId="{5D3D4F13-8C14-48F2-BB8F-CA6F455676D1}" srcOrd="1" destOrd="0" presId="urn:microsoft.com/office/officeart/2005/8/layout/list1"/>
    <dgm:cxn modelId="{E785043E-4C5D-4BCC-9ED7-38D29AEC8FE2}" srcId="{601ADA86-DF0C-4610-90FB-8B4026D20138}" destId="{540BB607-AA62-4E0D-98FC-51F08B3FD992}" srcOrd="0" destOrd="0" parTransId="{AB39FCC5-5801-4714-B049-B63115CEE6FD}" sibTransId="{CD9F68C6-26EA-465A-9693-800BE53B832A}"/>
    <dgm:cxn modelId="{7B86112B-DA26-4170-9928-841E56A02531}" type="presOf" srcId="{601ADA86-DF0C-4610-90FB-8B4026D20138}" destId="{0E9804AD-73C1-4CB0-998F-30939CC8A479}" srcOrd="0" destOrd="0" presId="urn:microsoft.com/office/officeart/2005/8/layout/list1"/>
    <dgm:cxn modelId="{56A52B19-9218-4FB7-8B32-E9D0A8888813}" type="presOf" srcId="{1F59F5F9-1787-440E-A928-0319117F56A4}" destId="{73399260-82A4-4495-839B-CEC37D0A4DFB}" srcOrd="0" destOrd="0" presId="urn:microsoft.com/office/officeart/2005/8/layout/list1"/>
    <dgm:cxn modelId="{4D33E282-FE2C-4D47-AFF5-D6B147A64272}" type="presOf" srcId="{30F0EBA6-512B-4239-A3BB-32A48578D83D}" destId="{DB676E96-8F9B-415F-AAC3-0DD30F24840E}" srcOrd="1" destOrd="0" presId="urn:microsoft.com/office/officeart/2005/8/layout/list1"/>
    <dgm:cxn modelId="{245D9917-EF3D-4E17-8C28-C1972AADF3C5}" type="presParOf" srcId="{0E9804AD-73C1-4CB0-998F-30939CC8A479}" destId="{5C1A8E1E-838C-4474-85FC-C50A6CCC713B}" srcOrd="0" destOrd="0" presId="urn:microsoft.com/office/officeart/2005/8/layout/list1"/>
    <dgm:cxn modelId="{FC9D0182-FC2E-4391-858F-1F4F5B766B72}" type="presParOf" srcId="{5C1A8E1E-838C-4474-85FC-C50A6CCC713B}" destId="{52DCCE2F-9D0F-4BC2-ADDD-B3E6F915D68D}" srcOrd="0" destOrd="0" presId="urn:microsoft.com/office/officeart/2005/8/layout/list1"/>
    <dgm:cxn modelId="{DB0912DA-297D-4A09-A387-62757476F4C0}" type="presParOf" srcId="{5C1A8E1E-838C-4474-85FC-C50A6CCC713B}" destId="{05650680-C6BB-4025-8205-B8109D189ED5}" srcOrd="1" destOrd="0" presId="urn:microsoft.com/office/officeart/2005/8/layout/list1"/>
    <dgm:cxn modelId="{868AED8C-13AF-4F07-9F23-97976AC1BBBF}" type="presParOf" srcId="{0E9804AD-73C1-4CB0-998F-30939CC8A479}" destId="{9E04A4A9-04F7-4198-87F6-55613B3FAD99}" srcOrd="1" destOrd="0" presId="urn:microsoft.com/office/officeart/2005/8/layout/list1"/>
    <dgm:cxn modelId="{9DF3AC9F-21C4-4545-8317-D20797181994}" type="presParOf" srcId="{0E9804AD-73C1-4CB0-998F-30939CC8A479}" destId="{86D976D6-F37D-448E-93B9-81B6202C058B}" srcOrd="2" destOrd="0" presId="urn:microsoft.com/office/officeart/2005/8/layout/list1"/>
    <dgm:cxn modelId="{C18ECDAC-17B5-4DCA-8E78-1F6A58D45B25}" type="presParOf" srcId="{0E9804AD-73C1-4CB0-998F-30939CC8A479}" destId="{E4ACCFD6-3CAA-497B-B73A-812406BE8B1E}" srcOrd="3" destOrd="0" presId="urn:microsoft.com/office/officeart/2005/8/layout/list1"/>
    <dgm:cxn modelId="{5B2A8B28-D355-4789-A36A-A30C5D367A8F}" type="presParOf" srcId="{0E9804AD-73C1-4CB0-998F-30939CC8A479}" destId="{A518EA8B-D6D3-4883-9685-F6C40720C939}" srcOrd="4" destOrd="0" presId="urn:microsoft.com/office/officeart/2005/8/layout/list1"/>
    <dgm:cxn modelId="{74861B78-82C9-4FD5-915B-27E809D4307E}" type="presParOf" srcId="{A518EA8B-D6D3-4883-9685-F6C40720C939}" destId="{73399260-82A4-4495-839B-CEC37D0A4DFB}" srcOrd="0" destOrd="0" presId="urn:microsoft.com/office/officeart/2005/8/layout/list1"/>
    <dgm:cxn modelId="{0733415B-FDEF-4783-95AD-93999C0192D8}" type="presParOf" srcId="{A518EA8B-D6D3-4883-9685-F6C40720C939}" destId="{5D3D4F13-8C14-48F2-BB8F-CA6F455676D1}" srcOrd="1" destOrd="0" presId="urn:microsoft.com/office/officeart/2005/8/layout/list1"/>
    <dgm:cxn modelId="{4EAD6561-AD84-4395-9EB1-A6606E8DB677}" type="presParOf" srcId="{0E9804AD-73C1-4CB0-998F-30939CC8A479}" destId="{52FBCDB7-E623-409F-89ED-44DCBD237F44}" srcOrd="5" destOrd="0" presId="urn:microsoft.com/office/officeart/2005/8/layout/list1"/>
    <dgm:cxn modelId="{25B6B393-A1A2-45F9-8A4C-F6D2370B9376}" type="presParOf" srcId="{0E9804AD-73C1-4CB0-998F-30939CC8A479}" destId="{DA1A8BAC-B856-4F15-AB97-7CE90E74197B}" srcOrd="6" destOrd="0" presId="urn:microsoft.com/office/officeart/2005/8/layout/list1"/>
    <dgm:cxn modelId="{C1C1796C-0B5F-4819-AEF1-9CB1A06307E1}" type="presParOf" srcId="{0E9804AD-73C1-4CB0-998F-30939CC8A479}" destId="{CF8F417A-86AA-4DBE-9AFB-53D121B79AA9}" srcOrd="7" destOrd="0" presId="urn:microsoft.com/office/officeart/2005/8/layout/list1"/>
    <dgm:cxn modelId="{4FFC6B6F-D8AA-4BF5-87C1-F9278A1D269C}" type="presParOf" srcId="{0E9804AD-73C1-4CB0-998F-30939CC8A479}" destId="{E1DD519E-B6A8-4A6C-B9BC-9595B738155A}" srcOrd="8" destOrd="0" presId="urn:microsoft.com/office/officeart/2005/8/layout/list1"/>
    <dgm:cxn modelId="{BE3F92BF-A275-4181-9502-CFD716226647}" type="presParOf" srcId="{E1DD519E-B6A8-4A6C-B9BC-9595B738155A}" destId="{8F4C0231-D745-4AF9-ACF0-3F0A44F2E360}" srcOrd="0" destOrd="0" presId="urn:microsoft.com/office/officeart/2005/8/layout/list1"/>
    <dgm:cxn modelId="{BF86746D-A9F2-494A-8123-D1FC9FD7333D}" type="presParOf" srcId="{E1DD519E-B6A8-4A6C-B9BC-9595B738155A}" destId="{DB676E96-8F9B-415F-AAC3-0DD30F24840E}" srcOrd="1" destOrd="0" presId="urn:microsoft.com/office/officeart/2005/8/layout/list1"/>
    <dgm:cxn modelId="{ADEF153F-4FE7-460D-8342-427A6DE295EB}" type="presParOf" srcId="{0E9804AD-73C1-4CB0-998F-30939CC8A479}" destId="{A0D890A3-A11E-478C-9413-7FEED8657708}" srcOrd="9" destOrd="0" presId="urn:microsoft.com/office/officeart/2005/8/layout/list1"/>
    <dgm:cxn modelId="{A14469C8-5937-487C-B6F8-44F64309A576}" type="presParOf" srcId="{0E9804AD-73C1-4CB0-998F-30939CC8A479}" destId="{C0816FAD-C8A0-4CCB-AB57-F1F5992EE422}" srcOrd="10" destOrd="0" presId="urn:microsoft.com/office/officeart/2005/8/layout/list1"/>
    <dgm:cxn modelId="{FEC66301-DB3B-4B1F-BDBA-886561B6B49F}" type="presParOf" srcId="{0E9804AD-73C1-4CB0-998F-30939CC8A479}" destId="{47FDD7AB-1124-4976-B866-A98A71C00EA3}" srcOrd="11" destOrd="0" presId="urn:microsoft.com/office/officeart/2005/8/layout/list1"/>
    <dgm:cxn modelId="{5A348FA5-6C65-45A8-A876-7F8D01EA8C90}" type="presParOf" srcId="{0E9804AD-73C1-4CB0-998F-30939CC8A479}" destId="{5FB2888F-4ACF-4BBF-A5D3-07E185AF37FF}" srcOrd="12" destOrd="0" presId="urn:microsoft.com/office/officeart/2005/8/layout/list1"/>
    <dgm:cxn modelId="{E308ACA1-A9BC-45CB-B11C-F036B449954A}" type="presParOf" srcId="{5FB2888F-4ACF-4BBF-A5D3-07E185AF37FF}" destId="{4B8C24CE-A851-4163-8F9F-3D5D2FA12226}" srcOrd="0" destOrd="0" presId="urn:microsoft.com/office/officeart/2005/8/layout/list1"/>
    <dgm:cxn modelId="{D75FA4C5-CD86-4C65-A140-B0568197A92C}" type="presParOf" srcId="{5FB2888F-4ACF-4BBF-A5D3-07E185AF37FF}" destId="{84D68462-B2C4-4923-B630-0C8ED9D6BC7C}" srcOrd="1" destOrd="0" presId="urn:microsoft.com/office/officeart/2005/8/layout/list1"/>
    <dgm:cxn modelId="{9C26855E-044F-4BDC-AABB-FA76EB8A99EF}" type="presParOf" srcId="{0E9804AD-73C1-4CB0-998F-30939CC8A479}" destId="{63A6CF6C-F614-4BD7-86E2-EC189ED92299}" srcOrd="13" destOrd="0" presId="urn:microsoft.com/office/officeart/2005/8/layout/list1"/>
    <dgm:cxn modelId="{A49D5878-F65C-4CDC-B8C7-B7BE9B702C2A}" type="presParOf" srcId="{0E9804AD-73C1-4CB0-998F-30939CC8A479}" destId="{A1EF9E72-D210-4223-9AEA-0E7AE7398AD2}" srcOrd="14" destOrd="0" presId="urn:microsoft.com/office/officeart/2005/8/layout/list1"/>
  </dgm:cxnLst>
  <dgm:bg>
    <a:gradFill flip="none" rotWithShape="1">
      <a:gsLst>
        <a:gs pos="0">
          <a:srgbClr val="99FF33">
            <a:shade val="30000"/>
            <a:satMod val="115000"/>
          </a:srgbClr>
        </a:gs>
        <a:gs pos="50000">
          <a:srgbClr val="99FF33">
            <a:shade val="67500"/>
            <a:satMod val="115000"/>
          </a:srgbClr>
        </a:gs>
        <a:gs pos="100000">
          <a:srgbClr val="99FF33">
            <a:shade val="100000"/>
            <a:satMod val="115000"/>
          </a:srgb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85A18-2FC7-4469-B542-6B638B79A01B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2A9E412-1945-4E84-98A6-BAA8F9A85502}">
      <dgm:prSet phldrT="[Текст]" phldr="1"/>
      <dgm:spPr/>
      <dgm:t>
        <a:bodyPr/>
        <a:lstStyle/>
        <a:p>
          <a:endParaRPr lang="ru-RU" dirty="0"/>
        </a:p>
      </dgm:t>
    </dgm:pt>
    <dgm:pt modelId="{5C7145EE-D9CA-47E5-BF05-75800B7AED75}" type="parTrans" cxnId="{750EB4A2-944D-45B8-877E-4268A8AA9271}">
      <dgm:prSet/>
      <dgm:spPr/>
      <dgm:t>
        <a:bodyPr/>
        <a:lstStyle/>
        <a:p>
          <a:endParaRPr lang="ru-RU"/>
        </a:p>
      </dgm:t>
    </dgm:pt>
    <dgm:pt modelId="{35C10DAF-7771-4AEE-A1EF-CA68777E31A1}" type="sibTrans" cxnId="{750EB4A2-944D-45B8-877E-4268A8AA9271}">
      <dgm:prSet/>
      <dgm:spPr/>
      <dgm:t>
        <a:bodyPr/>
        <a:lstStyle/>
        <a:p>
          <a:endParaRPr lang="ru-RU"/>
        </a:p>
      </dgm:t>
    </dgm:pt>
    <dgm:pt modelId="{E7904B2E-755A-4ACC-91F9-0363E9D377E7}">
      <dgm:prSet phldrT="[Текст]"/>
      <dgm:spPr/>
      <dgm:t>
        <a:bodyPr/>
        <a:lstStyle/>
        <a:p>
          <a:r>
            <a:rPr lang="ru-RU" dirty="0" smtClean="0"/>
            <a:t>Проведен сбор, обработка, систематизация и накопление информации, необходимой для определения кадастровой стоимости, в отношении объектов                                                   земельных участков в составе земель населенных пунктов в количестве 597203 единицы</a:t>
          </a:r>
          <a:endParaRPr lang="ru-RU" dirty="0"/>
        </a:p>
      </dgm:t>
    </dgm:pt>
    <dgm:pt modelId="{2CB3C9B8-7643-4781-8B5A-CE579A30CCC3}" type="parTrans" cxnId="{97AB2B51-CEC9-4FD1-B034-C0DB0E352D9F}">
      <dgm:prSet/>
      <dgm:spPr/>
      <dgm:t>
        <a:bodyPr/>
        <a:lstStyle/>
        <a:p>
          <a:endParaRPr lang="ru-RU"/>
        </a:p>
      </dgm:t>
    </dgm:pt>
    <dgm:pt modelId="{211974FE-29AD-417A-9F75-1807F142F0AE}" type="sibTrans" cxnId="{97AB2B51-CEC9-4FD1-B034-C0DB0E352D9F}">
      <dgm:prSet/>
      <dgm:spPr/>
      <dgm:t>
        <a:bodyPr/>
        <a:lstStyle/>
        <a:p>
          <a:endParaRPr lang="ru-RU"/>
        </a:p>
      </dgm:t>
    </dgm:pt>
    <dgm:pt modelId="{9E190958-E4C9-48D6-9888-C829F6F59DD9}">
      <dgm:prSet phldrT="[Текст]" phldr="1"/>
      <dgm:spPr/>
      <dgm:t>
        <a:bodyPr/>
        <a:lstStyle/>
        <a:p>
          <a:endParaRPr lang="ru-RU" dirty="0"/>
        </a:p>
      </dgm:t>
    </dgm:pt>
    <dgm:pt modelId="{55B502D0-8678-4956-9CB3-D64E30B45AF1}" type="parTrans" cxnId="{FFC8FEC7-36CA-4CB5-92EE-18AC1A1E251A}">
      <dgm:prSet/>
      <dgm:spPr/>
      <dgm:t>
        <a:bodyPr/>
        <a:lstStyle/>
        <a:p>
          <a:endParaRPr lang="ru-RU"/>
        </a:p>
      </dgm:t>
    </dgm:pt>
    <dgm:pt modelId="{6A7BADD7-BF8C-4618-8BDA-1D788C0F7A9F}" type="sibTrans" cxnId="{FFC8FEC7-36CA-4CB5-92EE-18AC1A1E251A}">
      <dgm:prSet/>
      <dgm:spPr/>
      <dgm:t>
        <a:bodyPr/>
        <a:lstStyle/>
        <a:p>
          <a:endParaRPr lang="ru-RU"/>
        </a:p>
      </dgm:t>
    </dgm:pt>
    <dgm:pt modelId="{EE4D779F-8823-429C-B258-28D211F58116}">
      <dgm:prSet phldrT="[Текст]"/>
      <dgm:spPr/>
      <dgm:t>
        <a:bodyPr/>
        <a:lstStyle/>
        <a:p>
          <a:r>
            <a:rPr lang="ru-RU" dirty="0" smtClean="0"/>
            <a:t>20.11.2019 распоряжением министерства № 1368 утверждены результаты определения кадастровой стоимости объектов недвижимости,  а также земельных участков категории земель промышленности и иного специального назначения на территории Кировской области, вступающие в силу 01 января 2020 года.</a:t>
          </a:r>
          <a:endParaRPr lang="ru-RU" dirty="0"/>
        </a:p>
      </dgm:t>
    </dgm:pt>
    <dgm:pt modelId="{BD890E4D-9EB4-4445-B235-83CE75E3450A}" type="parTrans" cxnId="{8450DFF6-8B2A-4CB8-BC1C-3648BCBB1FC2}">
      <dgm:prSet/>
      <dgm:spPr/>
      <dgm:t>
        <a:bodyPr/>
        <a:lstStyle/>
        <a:p>
          <a:endParaRPr lang="ru-RU"/>
        </a:p>
      </dgm:t>
    </dgm:pt>
    <dgm:pt modelId="{F21CC92D-A461-42DE-8A50-700F3A3EE77F}" type="sibTrans" cxnId="{8450DFF6-8B2A-4CB8-BC1C-3648BCBB1FC2}">
      <dgm:prSet/>
      <dgm:spPr/>
      <dgm:t>
        <a:bodyPr/>
        <a:lstStyle/>
        <a:p>
          <a:endParaRPr lang="ru-RU"/>
        </a:p>
      </dgm:t>
    </dgm:pt>
    <dgm:pt modelId="{BC4AE722-38BA-4453-8EB4-A17BDF308462}">
      <dgm:prSet phldrT="[Текст]"/>
      <dgm:spPr/>
      <dgm:t>
        <a:bodyPr/>
        <a:lstStyle/>
        <a:p>
          <a:r>
            <a:rPr lang="ru-RU" dirty="0" smtClean="0"/>
            <a:t>Проведена кадастровая оценка в отношении:</a:t>
          </a:r>
          <a:endParaRPr lang="ru-RU" dirty="0"/>
        </a:p>
      </dgm:t>
    </dgm:pt>
    <dgm:pt modelId="{F47DABB3-0B9C-453A-B64A-4E8DEBB8F6C5}" type="sibTrans" cxnId="{36C4E233-F321-42C5-B7A0-8ADCD0BBB8DB}">
      <dgm:prSet/>
      <dgm:spPr/>
      <dgm:t>
        <a:bodyPr/>
        <a:lstStyle/>
        <a:p>
          <a:endParaRPr lang="ru-RU"/>
        </a:p>
      </dgm:t>
    </dgm:pt>
    <dgm:pt modelId="{06FD0F0E-F4C4-4D8F-A04F-E9C2834144AE}" type="parTrans" cxnId="{36C4E233-F321-42C5-B7A0-8ADCD0BBB8DB}">
      <dgm:prSet/>
      <dgm:spPr/>
      <dgm:t>
        <a:bodyPr/>
        <a:lstStyle/>
        <a:p>
          <a:endParaRPr lang="ru-RU"/>
        </a:p>
      </dgm:t>
    </dgm:pt>
    <dgm:pt modelId="{106BBF17-AF04-4063-94DA-E705A80E7CF8}">
      <dgm:prSet phldrT="[Текст]" phldr="1"/>
      <dgm:spPr/>
      <dgm:t>
        <a:bodyPr/>
        <a:lstStyle/>
        <a:p>
          <a:endParaRPr lang="ru-RU" dirty="0"/>
        </a:p>
      </dgm:t>
    </dgm:pt>
    <dgm:pt modelId="{14142C4C-9379-48D9-B4D4-B93ED38623B1}" type="sibTrans" cxnId="{EE0FA18E-114E-457D-8311-94C0AA526465}">
      <dgm:prSet/>
      <dgm:spPr/>
      <dgm:t>
        <a:bodyPr/>
        <a:lstStyle/>
        <a:p>
          <a:endParaRPr lang="ru-RU"/>
        </a:p>
      </dgm:t>
    </dgm:pt>
    <dgm:pt modelId="{04720910-E6BC-4117-815B-B3CF34D541B1}" type="parTrans" cxnId="{EE0FA18E-114E-457D-8311-94C0AA526465}">
      <dgm:prSet/>
      <dgm:spPr/>
      <dgm:t>
        <a:bodyPr/>
        <a:lstStyle/>
        <a:p>
          <a:endParaRPr lang="ru-RU"/>
        </a:p>
      </dgm:t>
    </dgm:pt>
    <dgm:pt modelId="{FCE95ED9-A59D-4B00-9BCF-BCBE7D8635BA}">
      <dgm:prSet/>
      <dgm:spPr/>
      <dgm:t>
        <a:bodyPr/>
        <a:lstStyle/>
        <a:p>
          <a:r>
            <a:rPr lang="ru-RU" dirty="0" smtClean="0"/>
            <a:t>объектов капитального строительства в количестве 990486 единиц </a:t>
          </a:r>
          <a:endParaRPr lang="ru-RU" dirty="0"/>
        </a:p>
      </dgm:t>
    </dgm:pt>
    <dgm:pt modelId="{DC625AE1-687D-47C3-9121-24EFE06D787E}" type="parTrans" cxnId="{5B394E8A-C2EB-4CC6-AB84-40C6D9CC06A4}">
      <dgm:prSet/>
      <dgm:spPr/>
      <dgm:t>
        <a:bodyPr/>
        <a:lstStyle/>
        <a:p>
          <a:endParaRPr lang="ru-RU"/>
        </a:p>
      </dgm:t>
    </dgm:pt>
    <dgm:pt modelId="{5D184CD1-156C-41A6-8408-604CCBCD817A}" type="sibTrans" cxnId="{5B394E8A-C2EB-4CC6-AB84-40C6D9CC06A4}">
      <dgm:prSet/>
      <dgm:spPr/>
      <dgm:t>
        <a:bodyPr/>
        <a:lstStyle/>
        <a:p>
          <a:endParaRPr lang="ru-RU"/>
        </a:p>
      </dgm:t>
    </dgm:pt>
    <dgm:pt modelId="{05C61244-10CB-4FAE-AE47-D8B3F993F1CB}">
      <dgm:prSet phldrT="[Текст]"/>
      <dgm:spPr/>
      <dgm:t>
        <a:bodyPr/>
        <a:lstStyle/>
        <a:p>
          <a:r>
            <a:rPr lang="ru-RU" dirty="0" smtClean="0"/>
            <a:t>земельных участков в составе земель промышленности и иного специального назначения в количестве  7034 единиц;</a:t>
          </a:r>
          <a:endParaRPr lang="ru-RU" dirty="0"/>
        </a:p>
      </dgm:t>
    </dgm:pt>
    <dgm:pt modelId="{0E163A7F-D51A-430F-8056-BCB7560C7A81}" type="parTrans" cxnId="{DCBF7409-BF14-45CB-8B04-9E3859F39D7A}">
      <dgm:prSet/>
      <dgm:spPr/>
      <dgm:t>
        <a:bodyPr/>
        <a:lstStyle/>
        <a:p>
          <a:endParaRPr lang="ru-RU"/>
        </a:p>
      </dgm:t>
    </dgm:pt>
    <dgm:pt modelId="{91C70D7F-0B1B-4B00-BA5C-31F9F93BA939}" type="sibTrans" cxnId="{DCBF7409-BF14-45CB-8B04-9E3859F39D7A}">
      <dgm:prSet/>
      <dgm:spPr/>
      <dgm:t>
        <a:bodyPr/>
        <a:lstStyle/>
        <a:p>
          <a:endParaRPr lang="ru-RU"/>
        </a:p>
      </dgm:t>
    </dgm:pt>
    <dgm:pt modelId="{12EE5F57-6035-43CC-A0EB-12EE19676500}" type="pres">
      <dgm:prSet presAssocID="{E8385A18-2FC7-4469-B542-6B638B79A0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0E0DC-7A58-47B2-A2FE-52FD85479C35}" type="pres">
      <dgm:prSet presAssocID="{C2A9E412-1945-4E84-98A6-BAA8F9A85502}" presName="composite" presStyleCnt="0"/>
      <dgm:spPr/>
    </dgm:pt>
    <dgm:pt modelId="{EE195AA2-0756-43DE-829F-5144592416AB}" type="pres">
      <dgm:prSet presAssocID="{C2A9E412-1945-4E84-98A6-BAA8F9A855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C0F5-D075-494A-B98D-9FD14BADCBD2}" type="pres">
      <dgm:prSet presAssocID="{C2A9E412-1945-4E84-98A6-BAA8F9A855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F82B-1B61-4805-8A47-7C3317E3024F}" type="pres">
      <dgm:prSet presAssocID="{35C10DAF-7771-4AEE-A1EF-CA68777E31A1}" presName="sp" presStyleCnt="0"/>
      <dgm:spPr/>
    </dgm:pt>
    <dgm:pt modelId="{3DF9E00F-F180-4EAA-8F32-4D0213F990F5}" type="pres">
      <dgm:prSet presAssocID="{106BBF17-AF04-4063-94DA-E705A80E7CF8}" presName="composite" presStyleCnt="0"/>
      <dgm:spPr/>
    </dgm:pt>
    <dgm:pt modelId="{372BCBCF-9257-4841-8687-A90CA603A140}" type="pres">
      <dgm:prSet presAssocID="{106BBF17-AF04-4063-94DA-E705A80E7C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B1ABA-192E-4E1B-B531-0D3595E874FD}" type="pres">
      <dgm:prSet presAssocID="{106BBF17-AF04-4063-94DA-E705A80E7C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80CFD-14EB-4242-A028-960BE84D8D03}" type="pres">
      <dgm:prSet presAssocID="{14142C4C-9379-48D9-B4D4-B93ED38623B1}" presName="sp" presStyleCnt="0"/>
      <dgm:spPr/>
    </dgm:pt>
    <dgm:pt modelId="{F59504D8-5F9B-4337-9BAB-81642511695D}" type="pres">
      <dgm:prSet presAssocID="{9E190958-E4C9-48D6-9888-C829F6F59DD9}" presName="composite" presStyleCnt="0"/>
      <dgm:spPr/>
    </dgm:pt>
    <dgm:pt modelId="{218C06CB-E837-44A5-BC70-7C2CAA5E4B6B}" type="pres">
      <dgm:prSet presAssocID="{9E190958-E4C9-48D6-9888-C829F6F59D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FC0BD-F566-4389-90CC-AD9C19B0CF38}" type="pres">
      <dgm:prSet presAssocID="{9E190958-E4C9-48D6-9888-C829F6F59D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C81B-D9C8-4B18-BB57-B17087E1E2DB}" type="presOf" srcId="{106BBF17-AF04-4063-94DA-E705A80E7CF8}" destId="{372BCBCF-9257-4841-8687-A90CA603A140}" srcOrd="0" destOrd="0" presId="urn:microsoft.com/office/officeart/2005/8/layout/chevron2"/>
    <dgm:cxn modelId="{6302F5F8-59C6-484C-B5A1-4D8CF787F34E}" type="presOf" srcId="{EE4D779F-8823-429C-B258-28D211F58116}" destId="{B91FC0BD-F566-4389-90CC-AD9C19B0CF38}" srcOrd="0" destOrd="0" presId="urn:microsoft.com/office/officeart/2005/8/layout/chevron2"/>
    <dgm:cxn modelId="{D21411DD-B415-4EE7-87D8-C215BFDED1DB}" type="presOf" srcId="{9E190958-E4C9-48D6-9888-C829F6F59DD9}" destId="{218C06CB-E837-44A5-BC70-7C2CAA5E4B6B}" srcOrd="0" destOrd="0" presId="urn:microsoft.com/office/officeart/2005/8/layout/chevron2"/>
    <dgm:cxn modelId="{2AD1CF32-E723-41B8-BCF3-92C2566CB445}" type="presOf" srcId="{E7904B2E-755A-4ACC-91F9-0363E9D377E7}" destId="{554B1ABA-192E-4E1B-B531-0D3595E874FD}" srcOrd="0" destOrd="0" presId="urn:microsoft.com/office/officeart/2005/8/layout/chevron2"/>
    <dgm:cxn modelId="{8450DFF6-8B2A-4CB8-BC1C-3648BCBB1FC2}" srcId="{9E190958-E4C9-48D6-9888-C829F6F59DD9}" destId="{EE4D779F-8823-429C-B258-28D211F58116}" srcOrd="0" destOrd="0" parTransId="{BD890E4D-9EB4-4445-B235-83CE75E3450A}" sibTransId="{F21CC92D-A461-42DE-8A50-700F3A3EE77F}"/>
    <dgm:cxn modelId="{E32948D9-FCCE-40D1-B06A-56234A8C62DA}" type="presOf" srcId="{C2A9E412-1945-4E84-98A6-BAA8F9A85502}" destId="{EE195AA2-0756-43DE-829F-5144592416AB}" srcOrd="0" destOrd="0" presId="urn:microsoft.com/office/officeart/2005/8/layout/chevron2"/>
    <dgm:cxn modelId="{F1E71F5F-9262-4D8F-B975-3A9EFB453A12}" type="presOf" srcId="{E8385A18-2FC7-4469-B542-6B638B79A01B}" destId="{12EE5F57-6035-43CC-A0EB-12EE19676500}" srcOrd="0" destOrd="0" presId="urn:microsoft.com/office/officeart/2005/8/layout/chevron2"/>
    <dgm:cxn modelId="{4C84E52E-F450-4AD3-86FE-6E848B441B32}" type="presOf" srcId="{FCE95ED9-A59D-4B00-9BCF-BCBE7D8635BA}" destId="{A2FFC0F5-D075-494A-B98D-9FD14BADCBD2}" srcOrd="0" destOrd="2" presId="urn:microsoft.com/office/officeart/2005/8/layout/chevron2"/>
    <dgm:cxn modelId="{DCBF7409-BF14-45CB-8B04-9E3859F39D7A}" srcId="{C2A9E412-1945-4E84-98A6-BAA8F9A85502}" destId="{05C61244-10CB-4FAE-AE47-D8B3F993F1CB}" srcOrd="1" destOrd="0" parTransId="{0E163A7F-D51A-430F-8056-BCB7560C7A81}" sibTransId="{91C70D7F-0B1B-4B00-BA5C-31F9F93BA939}"/>
    <dgm:cxn modelId="{97AB2B51-CEC9-4FD1-B034-C0DB0E352D9F}" srcId="{106BBF17-AF04-4063-94DA-E705A80E7CF8}" destId="{E7904B2E-755A-4ACC-91F9-0363E9D377E7}" srcOrd="0" destOrd="0" parTransId="{2CB3C9B8-7643-4781-8B5A-CE579A30CCC3}" sibTransId="{211974FE-29AD-417A-9F75-1807F142F0AE}"/>
    <dgm:cxn modelId="{36C4E233-F321-42C5-B7A0-8ADCD0BBB8DB}" srcId="{C2A9E412-1945-4E84-98A6-BAA8F9A85502}" destId="{BC4AE722-38BA-4453-8EB4-A17BDF308462}" srcOrd="0" destOrd="0" parTransId="{06FD0F0E-F4C4-4D8F-A04F-E9C2834144AE}" sibTransId="{F47DABB3-0B9C-453A-B64A-4E8DEBB8F6C5}"/>
    <dgm:cxn modelId="{4B428A2F-778B-4B9F-9AF4-F3D84530F3C3}" type="presOf" srcId="{BC4AE722-38BA-4453-8EB4-A17BDF308462}" destId="{A2FFC0F5-D075-494A-B98D-9FD14BADCBD2}" srcOrd="0" destOrd="0" presId="urn:microsoft.com/office/officeart/2005/8/layout/chevron2"/>
    <dgm:cxn modelId="{EE0FA18E-114E-457D-8311-94C0AA526465}" srcId="{E8385A18-2FC7-4469-B542-6B638B79A01B}" destId="{106BBF17-AF04-4063-94DA-E705A80E7CF8}" srcOrd="1" destOrd="0" parTransId="{04720910-E6BC-4117-815B-B3CF34D541B1}" sibTransId="{14142C4C-9379-48D9-B4D4-B93ED38623B1}"/>
    <dgm:cxn modelId="{750EB4A2-944D-45B8-877E-4268A8AA9271}" srcId="{E8385A18-2FC7-4469-B542-6B638B79A01B}" destId="{C2A9E412-1945-4E84-98A6-BAA8F9A85502}" srcOrd="0" destOrd="0" parTransId="{5C7145EE-D9CA-47E5-BF05-75800B7AED75}" sibTransId="{35C10DAF-7771-4AEE-A1EF-CA68777E31A1}"/>
    <dgm:cxn modelId="{5B394E8A-C2EB-4CC6-AB84-40C6D9CC06A4}" srcId="{C2A9E412-1945-4E84-98A6-BAA8F9A85502}" destId="{FCE95ED9-A59D-4B00-9BCF-BCBE7D8635BA}" srcOrd="2" destOrd="0" parTransId="{DC625AE1-687D-47C3-9121-24EFE06D787E}" sibTransId="{5D184CD1-156C-41A6-8408-604CCBCD817A}"/>
    <dgm:cxn modelId="{6F36AA15-A7DB-475F-B1B5-C33B0760544F}" type="presOf" srcId="{05C61244-10CB-4FAE-AE47-D8B3F993F1CB}" destId="{A2FFC0F5-D075-494A-B98D-9FD14BADCBD2}" srcOrd="0" destOrd="1" presId="urn:microsoft.com/office/officeart/2005/8/layout/chevron2"/>
    <dgm:cxn modelId="{FFC8FEC7-36CA-4CB5-92EE-18AC1A1E251A}" srcId="{E8385A18-2FC7-4469-B542-6B638B79A01B}" destId="{9E190958-E4C9-48D6-9888-C829F6F59DD9}" srcOrd="2" destOrd="0" parTransId="{55B502D0-8678-4956-9CB3-D64E30B45AF1}" sibTransId="{6A7BADD7-BF8C-4618-8BDA-1D788C0F7A9F}"/>
    <dgm:cxn modelId="{89D85D85-2005-4668-A40E-9AE6F65EAF76}" type="presParOf" srcId="{12EE5F57-6035-43CC-A0EB-12EE19676500}" destId="{9DF0E0DC-7A58-47B2-A2FE-52FD85479C35}" srcOrd="0" destOrd="0" presId="urn:microsoft.com/office/officeart/2005/8/layout/chevron2"/>
    <dgm:cxn modelId="{E98C90B2-61A7-4F03-B115-3DFFE785FD84}" type="presParOf" srcId="{9DF0E0DC-7A58-47B2-A2FE-52FD85479C35}" destId="{EE195AA2-0756-43DE-829F-5144592416AB}" srcOrd="0" destOrd="0" presId="urn:microsoft.com/office/officeart/2005/8/layout/chevron2"/>
    <dgm:cxn modelId="{B6A73616-DA8E-4410-B826-32B96412F499}" type="presParOf" srcId="{9DF0E0DC-7A58-47B2-A2FE-52FD85479C35}" destId="{A2FFC0F5-D075-494A-B98D-9FD14BADCBD2}" srcOrd="1" destOrd="0" presId="urn:microsoft.com/office/officeart/2005/8/layout/chevron2"/>
    <dgm:cxn modelId="{321337D5-4F15-475B-8E3C-7143534EB963}" type="presParOf" srcId="{12EE5F57-6035-43CC-A0EB-12EE19676500}" destId="{6210F82B-1B61-4805-8A47-7C3317E3024F}" srcOrd="1" destOrd="0" presId="urn:microsoft.com/office/officeart/2005/8/layout/chevron2"/>
    <dgm:cxn modelId="{07BF9546-A0CE-45D3-900D-5110F4B7B5C3}" type="presParOf" srcId="{12EE5F57-6035-43CC-A0EB-12EE19676500}" destId="{3DF9E00F-F180-4EAA-8F32-4D0213F990F5}" srcOrd="2" destOrd="0" presId="urn:microsoft.com/office/officeart/2005/8/layout/chevron2"/>
    <dgm:cxn modelId="{9A366D3B-1F38-452A-8997-62C4B43D8F32}" type="presParOf" srcId="{3DF9E00F-F180-4EAA-8F32-4D0213F990F5}" destId="{372BCBCF-9257-4841-8687-A90CA603A140}" srcOrd="0" destOrd="0" presId="urn:microsoft.com/office/officeart/2005/8/layout/chevron2"/>
    <dgm:cxn modelId="{F57E0C35-6586-489D-B843-F32D9744BC1C}" type="presParOf" srcId="{3DF9E00F-F180-4EAA-8F32-4D0213F990F5}" destId="{554B1ABA-192E-4E1B-B531-0D3595E874FD}" srcOrd="1" destOrd="0" presId="urn:microsoft.com/office/officeart/2005/8/layout/chevron2"/>
    <dgm:cxn modelId="{49465075-B719-40E2-BA67-1F1EB01737AA}" type="presParOf" srcId="{12EE5F57-6035-43CC-A0EB-12EE19676500}" destId="{AA580CFD-14EB-4242-A028-960BE84D8D03}" srcOrd="3" destOrd="0" presId="urn:microsoft.com/office/officeart/2005/8/layout/chevron2"/>
    <dgm:cxn modelId="{14ACB962-5EC8-469D-8A7C-D06448609CC0}" type="presParOf" srcId="{12EE5F57-6035-43CC-A0EB-12EE19676500}" destId="{F59504D8-5F9B-4337-9BAB-81642511695D}" srcOrd="4" destOrd="0" presId="urn:microsoft.com/office/officeart/2005/8/layout/chevron2"/>
    <dgm:cxn modelId="{22FD2C62-FD52-40D9-8A44-7D08B3690855}" type="presParOf" srcId="{F59504D8-5F9B-4337-9BAB-81642511695D}" destId="{218C06CB-E837-44A5-BC70-7C2CAA5E4B6B}" srcOrd="0" destOrd="0" presId="urn:microsoft.com/office/officeart/2005/8/layout/chevron2"/>
    <dgm:cxn modelId="{BE9713A6-0441-4599-9547-805F46F0CF19}" type="presParOf" srcId="{F59504D8-5F9B-4337-9BAB-81642511695D}" destId="{B91FC0BD-F566-4389-90CC-AD9C19B0CF38}" srcOrd="1" destOrd="0" presId="urn:microsoft.com/office/officeart/2005/8/layout/chevron2"/>
  </dgm:cxnLst>
  <dgm:bg>
    <a:gradFill flip="none" rotWithShape="1">
      <a:gsLst>
        <a:gs pos="0">
          <a:srgbClr val="FF0066">
            <a:tint val="66000"/>
            <a:satMod val="160000"/>
          </a:srgbClr>
        </a:gs>
        <a:gs pos="50000">
          <a:srgbClr val="FF0066">
            <a:tint val="44500"/>
            <a:satMod val="160000"/>
          </a:srgbClr>
        </a:gs>
        <a:gs pos="100000">
          <a:srgbClr val="FF0066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1846C-CC26-4BB4-8F3B-FF9EF089EBFD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66A938-EFEC-4284-99B7-6982059799C6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Организация работ по описанию местоположения частей границ Кировской области,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смежных с другими субъектами Российской Федерации 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02012-7D87-4151-8107-A00B0FB6BAC7}" type="parTrans" cxnId="{C302EF3F-F0F0-474A-9C00-CDBC67EB1E28}">
      <dgm:prSet/>
      <dgm:spPr/>
      <dgm:t>
        <a:bodyPr/>
        <a:lstStyle/>
        <a:p>
          <a:endParaRPr lang="ru-RU"/>
        </a:p>
      </dgm:t>
    </dgm:pt>
    <dgm:pt modelId="{08617D21-CF22-4E53-9488-420F767B46C4}" type="sibTrans" cxnId="{C302EF3F-F0F0-474A-9C00-CDBC67EB1E28}">
      <dgm:prSet/>
      <dgm:spPr/>
      <dgm:t>
        <a:bodyPr/>
        <a:lstStyle/>
        <a:p>
          <a:endParaRPr lang="ru-RU"/>
        </a:p>
      </dgm:t>
    </dgm:pt>
    <dgm:pt modelId="{57F979E4-5176-481B-99FA-DC214FEE8D47}">
      <dgm:prSet phldrT="[Текст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Смежная граница с Нижегородской областью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Соглашение об описании местоположения границы между Кировской областью и Нижегородской областью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F816E740-F62D-4B8B-B049-EEB78BEC267A}" type="parTrans" cxnId="{DBB48BBD-5BD3-4FB9-BEBB-AFD3702B91AA}">
      <dgm:prSet/>
      <dgm:spPr/>
      <dgm:t>
        <a:bodyPr/>
        <a:lstStyle/>
        <a:p>
          <a:endParaRPr lang="ru-RU"/>
        </a:p>
      </dgm:t>
    </dgm:pt>
    <dgm:pt modelId="{DCF9FF7F-8667-4A31-A255-7A59744195D2}" type="sibTrans" cxnId="{DBB48BBD-5BD3-4FB9-BEBB-AFD3702B91AA}">
      <dgm:prSet/>
      <dgm:spPr/>
      <dgm:t>
        <a:bodyPr/>
        <a:lstStyle/>
        <a:p>
          <a:endParaRPr lang="ru-RU"/>
        </a:p>
      </dgm:t>
    </dgm:pt>
    <dgm:pt modelId="{636EC522-B99C-4388-9B96-C37C02CF7A51}">
      <dgm:prSet phldrT="[Текст]" custT="1"/>
      <dgm:spPr>
        <a:gradFill flip="none" rotWithShape="0">
          <a:gsLst>
            <a:gs pos="0">
              <a:srgbClr val="6699FF">
                <a:tint val="66000"/>
                <a:satMod val="160000"/>
              </a:srgbClr>
            </a:gs>
            <a:gs pos="50000">
              <a:srgbClr val="6699FF">
                <a:tint val="44500"/>
                <a:satMod val="160000"/>
              </a:srgbClr>
            </a:gs>
            <a:gs pos="100000">
              <a:srgbClr val="6699FF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Смежная граница с Архангельской областью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4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Соглашение между Кировской областью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 Архангельской областью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Times New Roman" pitchFamily="18" charset="0"/>
            <a:cs typeface="Times New Roman" pitchFamily="18" charset="0"/>
          </a:endParaRPr>
        </a:p>
      </dgm:t>
    </dgm:pt>
    <dgm:pt modelId="{0ABBDF2B-D14B-4584-A4D8-1D8C81E1901B}" type="parTrans" cxnId="{F9CA7597-6B47-4E1C-B1AA-782AD164F26F}">
      <dgm:prSet/>
      <dgm:spPr/>
      <dgm:t>
        <a:bodyPr/>
        <a:lstStyle/>
        <a:p>
          <a:endParaRPr lang="ru-RU"/>
        </a:p>
      </dgm:t>
    </dgm:pt>
    <dgm:pt modelId="{9C0DB451-D942-418F-BE5C-90E7A1045BA7}" type="sibTrans" cxnId="{F9CA7597-6B47-4E1C-B1AA-782AD164F26F}">
      <dgm:prSet/>
      <dgm:spPr/>
      <dgm:t>
        <a:bodyPr/>
        <a:lstStyle/>
        <a:p>
          <a:endParaRPr lang="ru-RU"/>
        </a:p>
      </dgm:t>
    </dgm:pt>
    <dgm:pt modelId="{088D5557-AB48-457F-9C57-6A32D604CEAE}" type="pres">
      <dgm:prSet presAssocID="{6621846C-CC26-4BB4-8F3B-FF9EF089EB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E66D04-E35C-429C-85FC-E033F73F4BA5}" type="pres">
      <dgm:prSet presAssocID="{5C66A938-EFEC-4284-99B7-6982059799C6}" presName="root" presStyleCnt="0"/>
      <dgm:spPr/>
      <dgm:t>
        <a:bodyPr/>
        <a:lstStyle/>
        <a:p>
          <a:endParaRPr lang="ru-RU"/>
        </a:p>
      </dgm:t>
    </dgm:pt>
    <dgm:pt modelId="{6B45A35F-286D-4AB8-8418-4D044542ACDB}" type="pres">
      <dgm:prSet presAssocID="{5C66A938-EFEC-4284-99B7-6982059799C6}" presName="rootComposite" presStyleCnt="0"/>
      <dgm:spPr/>
      <dgm:t>
        <a:bodyPr/>
        <a:lstStyle/>
        <a:p>
          <a:endParaRPr lang="ru-RU"/>
        </a:p>
      </dgm:t>
    </dgm:pt>
    <dgm:pt modelId="{565F63D3-77BD-43EC-88A8-6F4252ECA190}" type="pres">
      <dgm:prSet presAssocID="{5C66A938-EFEC-4284-99B7-6982059799C6}" presName="rootText" presStyleLbl="node1" presStyleIdx="0" presStyleCnt="1" custScaleX="119351" custScaleY="94736" custLinFactNeighborX="2775" custLinFactNeighborY="11655"/>
      <dgm:spPr/>
      <dgm:t>
        <a:bodyPr/>
        <a:lstStyle/>
        <a:p>
          <a:endParaRPr lang="ru-RU"/>
        </a:p>
      </dgm:t>
    </dgm:pt>
    <dgm:pt modelId="{FFD47F17-FE98-4732-AC66-BAF32F7304B0}" type="pres">
      <dgm:prSet presAssocID="{5C66A938-EFEC-4284-99B7-6982059799C6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B55137-66D3-4BD2-BFB8-7A5AD1C050FE}" type="pres">
      <dgm:prSet presAssocID="{5C66A938-EFEC-4284-99B7-6982059799C6}" presName="childShape" presStyleCnt="0"/>
      <dgm:spPr/>
      <dgm:t>
        <a:bodyPr/>
        <a:lstStyle/>
        <a:p>
          <a:endParaRPr lang="ru-RU"/>
        </a:p>
      </dgm:t>
    </dgm:pt>
    <dgm:pt modelId="{006B40CC-C355-42F4-80D6-F954B7C7C2B3}" type="pres">
      <dgm:prSet presAssocID="{F816E740-F62D-4B8B-B049-EEB78BEC267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6089D1C-0995-4C73-8AE2-5176607C8958}" type="pres">
      <dgm:prSet presAssocID="{57F979E4-5176-481B-99FA-DC214FEE8D47}" presName="childText" presStyleLbl="bgAcc1" presStyleIdx="0" presStyleCnt="2" custScaleX="155437" custScaleY="70342" custLinFactNeighborX="1383" custLinFactNeighborY="-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5E6C2-240F-45FA-94BE-FDDBBC2EED2A}" type="pres">
      <dgm:prSet presAssocID="{0ABBDF2B-D14B-4584-A4D8-1D8C81E1901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3C4BC60-33AC-40D2-8EB2-96DAF387264B}" type="pres">
      <dgm:prSet presAssocID="{636EC522-B99C-4388-9B96-C37C02CF7A51}" presName="childText" presStyleLbl="bgAcc1" presStyleIdx="1" presStyleCnt="2" custScaleX="175937" custScaleY="67228" custLinFactNeighborX="-20" custLinFactNeighborY="-1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5DC84-2A1F-4199-B648-C6B795A8C7F8}" type="presOf" srcId="{5C66A938-EFEC-4284-99B7-6982059799C6}" destId="{FFD47F17-FE98-4732-AC66-BAF32F7304B0}" srcOrd="1" destOrd="0" presId="urn:microsoft.com/office/officeart/2005/8/layout/hierarchy3"/>
    <dgm:cxn modelId="{901A6968-EF74-4754-9766-E6EFEBA6E1B8}" type="presOf" srcId="{5C66A938-EFEC-4284-99B7-6982059799C6}" destId="{565F63D3-77BD-43EC-88A8-6F4252ECA190}" srcOrd="0" destOrd="0" presId="urn:microsoft.com/office/officeart/2005/8/layout/hierarchy3"/>
    <dgm:cxn modelId="{0D0E3CAF-71CB-4E64-81A9-014C334DA965}" type="presOf" srcId="{57F979E4-5176-481B-99FA-DC214FEE8D47}" destId="{C6089D1C-0995-4C73-8AE2-5176607C8958}" srcOrd="0" destOrd="0" presId="urn:microsoft.com/office/officeart/2005/8/layout/hierarchy3"/>
    <dgm:cxn modelId="{CF7433E4-3B4F-46EE-B054-A975C084633D}" type="presOf" srcId="{636EC522-B99C-4388-9B96-C37C02CF7A51}" destId="{53C4BC60-33AC-40D2-8EB2-96DAF387264B}" srcOrd="0" destOrd="0" presId="urn:microsoft.com/office/officeart/2005/8/layout/hierarchy3"/>
    <dgm:cxn modelId="{C302EF3F-F0F0-474A-9C00-CDBC67EB1E28}" srcId="{6621846C-CC26-4BB4-8F3B-FF9EF089EBFD}" destId="{5C66A938-EFEC-4284-99B7-6982059799C6}" srcOrd="0" destOrd="0" parTransId="{B2C02012-7D87-4151-8107-A00B0FB6BAC7}" sibTransId="{08617D21-CF22-4E53-9488-420F767B46C4}"/>
    <dgm:cxn modelId="{922D1D9E-EF0F-42E0-BB7B-D695D3EF2E2E}" type="presOf" srcId="{F816E740-F62D-4B8B-B049-EEB78BEC267A}" destId="{006B40CC-C355-42F4-80D6-F954B7C7C2B3}" srcOrd="0" destOrd="0" presId="urn:microsoft.com/office/officeart/2005/8/layout/hierarchy3"/>
    <dgm:cxn modelId="{E156CCA4-714E-4A44-B295-735660F40291}" type="presOf" srcId="{6621846C-CC26-4BB4-8F3B-FF9EF089EBFD}" destId="{088D5557-AB48-457F-9C57-6A32D604CEAE}" srcOrd="0" destOrd="0" presId="urn:microsoft.com/office/officeart/2005/8/layout/hierarchy3"/>
    <dgm:cxn modelId="{F9CA7597-6B47-4E1C-B1AA-782AD164F26F}" srcId="{5C66A938-EFEC-4284-99B7-6982059799C6}" destId="{636EC522-B99C-4388-9B96-C37C02CF7A51}" srcOrd="1" destOrd="0" parTransId="{0ABBDF2B-D14B-4584-A4D8-1D8C81E1901B}" sibTransId="{9C0DB451-D942-418F-BE5C-90E7A1045BA7}"/>
    <dgm:cxn modelId="{86469FE7-BBE5-4237-9DA0-2C062B85B907}" type="presOf" srcId="{0ABBDF2B-D14B-4584-A4D8-1D8C81E1901B}" destId="{6AF5E6C2-240F-45FA-94BE-FDDBBC2EED2A}" srcOrd="0" destOrd="0" presId="urn:microsoft.com/office/officeart/2005/8/layout/hierarchy3"/>
    <dgm:cxn modelId="{DBB48BBD-5BD3-4FB9-BEBB-AFD3702B91AA}" srcId="{5C66A938-EFEC-4284-99B7-6982059799C6}" destId="{57F979E4-5176-481B-99FA-DC214FEE8D47}" srcOrd="0" destOrd="0" parTransId="{F816E740-F62D-4B8B-B049-EEB78BEC267A}" sibTransId="{DCF9FF7F-8667-4A31-A255-7A59744195D2}"/>
    <dgm:cxn modelId="{FA217935-5F8E-4BE2-94C7-C9E6C3B6EBF7}" type="presParOf" srcId="{088D5557-AB48-457F-9C57-6A32D604CEAE}" destId="{25E66D04-E35C-429C-85FC-E033F73F4BA5}" srcOrd="0" destOrd="0" presId="urn:microsoft.com/office/officeart/2005/8/layout/hierarchy3"/>
    <dgm:cxn modelId="{BF902CC1-268D-4F16-B6C0-F181E7513020}" type="presParOf" srcId="{25E66D04-E35C-429C-85FC-E033F73F4BA5}" destId="{6B45A35F-286D-4AB8-8418-4D044542ACDB}" srcOrd="0" destOrd="0" presId="urn:microsoft.com/office/officeart/2005/8/layout/hierarchy3"/>
    <dgm:cxn modelId="{69B82A9B-AF79-4C0D-B440-0CDD235113D8}" type="presParOf" srcId="{6B45A35F-286D-4AB8-8418-4D044542ACDB}" destId="{565F63D3-77BD-43EC-88A8-6F4252ECA190}" srcOrd="0" destOrd="0" presId="urn:microsoft.com/office/officeart/2005/8/layout/hierarchy3"/>
    <dgm:cxn modelId="{B5E05451-5D97-459B-827F-0C7E0B4F9DA4}" type="presParOf" srcId="{6B45A35F-286D-4AB8-8418-4D044542ACDB}" destId="{FFD47F17-FE98-4732-AC66-BAF32F7304B0}" srcOrd="1" destOrd="0" presId="urn:microsoft.com/office/officeart/2005/8/layout/hierarchy3"/>
    <dgm:cxn modelId="{294D28DF-5E45-46A3-9A89-FCE6170F33D9}" type="presParOf" srcId="{25E66D04-E35C-429C-85FC-E033F73F4BA5}" destId="{A0B55137-66D3-4BD2-BFB8-7A5AD1C050FE}" srcOrd="1" destOrd="0" presId="urn:microsoft.com/office/officeart/2005/8/layout/hierarchy3"/>
    <dgm:cxn modelId="{494909DB-BBF9-4A41-9C34-89D145B12669}" type="presParOf" srcId="{A0B55137-66D3-4BD2-BFB8-7A5AD1C050FE}" destId="{006B40CC-C355-42F4-80D6-F954B7C7C2B3}" srcOrd="0" destOrd="0" presId="urn:microsoft.com/office/officeart/2005/8/layout/hierarchy3"/>
    <dgm:cxn modelId="{D9D7F3D1-93D0-434E-8E55-DB62BB1A8065}" type="presParOf" srcId="{A0B55137-66D3-4BD2-BFB8-7A5AD1C050FE}" destId="{C6089D1C-0995-4C73-8AE2-5176607C8958}" srcOrd="1" destOrd="0" presId="urn:microsoft.com/office/officeart/2005/8/layout/hierarchy3"/>
    <dgm:cxn modelId="{A3E1C304-DA14-4C3E-B128-96AB583FEAA4}" type="presParOf" srcId="{A0B55137-66D3-4BD2-BFB8-7A5AD1C050FE}" destId="{6AF5E6C2-240F-45FA-94BE-FDDBBC2EED2A}" srcOrd="2" destOrd="0" presId="urn:microsoft.com/office/officeart/2005/8/layout/hierarchy3"/>
    <dgm:cxn modelId="{ED931351-0C62-43E4-85BF-EC7012214B36}" type="presParOf" srcId="{A0B55137-66D3-4BD2-BFB8-7A5AD1C050FE}" destId="{53C4BC60-33AC-40D2-8EB2-96DAF387264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76D6-F37D-448E-93B9-81B6202C058B}">
      <dsp:nvSpPr>
        <dsp:cNvPr id="0" name=""/>
        <dsp:cNvSpPr/>
      </dsp:nvSpPr>
      <dsp:spPr>
        <a:xfrm>
          <a:off x="0" y="38303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50680-C6BB-4025-8205-B8109D189ED5}">
      <dsp:nvSpPr>
        <dsp:cNvPr id="0" name=""/>
        <dsp:cNvSpPr/>
      </dsp:nvSpPr>
      <dsp:spPr>
        <a:xfrm>
          <a:off x="345638" y="43555"/>
          <a:ext cx="5847033" cy="678960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Обеспечение эффективности использования государственного имущества и распоряжения государственным имуществом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76699"/>
        <a:ext cx="5780745" cy="612672"/>
      </dsp:txXfrm>
    </dsp:sp>
    <dsp:sp modelId="{DA1A8BAC-B856-4F15-AB97-7CE90E74197B}">
      <dsp:nvSpPr>
        <dsp:cNvPr id="0" name=""/>
        <dsp:cNvSpPr/>
      </dsp:nvSpPr>
      <dsp:spPr>
        <a:xfrm>
          <a:off x="0" y="142631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D4F13-8C14-48F2-BB8F-CA6F455676D1}">
      <dsp:nvSpPr>
        <dsp:cNvPr id="0" name=""/>
        <dsp:cNvSpPr/>
      </dsp:nvSpPr>
      <dsp:spPr>
        <a:xfrm>
          <a:off x="345638" y="1086835"/>
          <a:ext cx="5847033" cy="678960"/>
        </a:xfrm>
        <a:prstGeom prst="roundRect">
          <a:avLst/>
        </a:prstGeom>
        <a:gradFill rotWithShape="0">
          <a:gsLst>
            <a:gs pos="0">
              <a:srgbClr val="CCFFFF">
                <a:lumMod val="84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Обеспечение поступления доходов от использования государственного имущества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1119979"/>
        <a:ext cx="5780745" cy="612672"/>
      </dsp:txXfrm>
    </dsp:sp>
    <dsp:sp modelId="{C0816FAD-C8A0-4CCB-AB57-F1F5992EE422}">
      <dsp:nvSpPr>
        <dsp:cNvPr id="0" name=""/>
        <dsp:cNvSpPr/>
      </dsp:nvSpPr>
      <dsp:spPr>
        <a:xfrm>
          <a:off x="0" y="246959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76E96-8F9B-415F-AAC3-0DD30F24840E}">
      <dsp:nvSpPr>
        <dsp:cNvPr id="0" name=""/>
        <dsp:cNvSpPr/>
      </dsp:nvSpPr>
      <dsp:spPr>
        <a:xfrm>
          <a:off x="345638" y="2130115"/>
          <a:ext cx="5847033" cy="678960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Совершенствование системы учета и контроля использования государственного имущества 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2163259"/>
        <a:ext cx="5780745" cy="612672"/>
      </dsp:txXfrm>
    </dsp:sp>
    <dsp:sp modelId="{A1EF9E72-D210-4223-9AEA-0E7AE7398AD2}">
      <dsp:nvSpPr>
        <dsp:cNvPr id="0" name=""/>
        <dsp:cNvSpPr/>
      </dsp:nvSpPr>
      <dsp:spPr>
        <a:xfrm>
          <a:off x="0" y="351287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68462-B2C4-4923-B630-0C8ED9D6BC7C}">
      <dsp:nvSpPr>
        <dsp:cNvPr id="0" name=""/>
        <dsp:cNvSpPr/>
      </dsp:nvSpPr>
      <dsp:spPr>
        <a:xfrm>
          <a:off x="345638" y="3173395"/>
          <a:ext cx="5847033" cy="678960"/>
        </a:xfrm>
        <a:prstGeom prst="roundRect">
          <a:avLst/>
        </a:prstGeom>
        <a:gradFill rotWithShape="0">
          <a:gsLst>
            <a:gs pos="0">
              <a:srgbClr val="CCFFFF">
                <a:lumMod val="84000"/>
                <a:alpha val="80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Организация работ по информационному обеспечению наполнения Единого государственного реестра недвижимости на территории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3206539"/>
        <a:ext cx="5780745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95AA2-0756-43DE-829F-5144592416AB}">
      <dsp:nvSpPr>
        <dsp:cNvPr id="0" name=""/>
        <dsp:cNvSpPr/>
      </dsp:nvSpPr>
      <dsp:spPr>
        <a:xfrm rot="5400000">
          <a:off x="-215782" y="215875"/>
          <a:ext cx="1438550" cy="10069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503586"/>
        <a:ext cx="1006985" cy="431565"/>
      </dsp:txXfrm>
    </dsp:sp>
    <dsp:sp modelId="{A2FFC0F5-D075-494A-B98D-9FD14BADCBD2}">
      <dsp:nvSpPr>
        <dsp:cNvPr id="0" name=""/>
        <dsp:cNvSpPr/>
      </dsp:nvSpPr>
      <dsp:spPr>
        <a:xfrm rot="5400000">
          <a:off x="4118363" y="-3111284"/>
          <a:ext cx="935057" cy="715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Проведена кадастровая оценка в отношении: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земельных участков в составе земель промышленности и иного специального назначения в количестве  7034 единиц;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объектов капитального строительства в количестве 990486 единиц </a:t>
          </a:r>
          <a:endParaRPr lang="ru-RU" sz="1300" kern="1200" dirty="0"/>
        </a:p>
      </dsp:txBody>
      <dsp:txXfrm rot="-5400000">
        <a:off x="1006985" y="45740"/>
        <a:ext cx="7112168" cy="843765"/>
      </dsp:txXfrm>
    </dsp:sp>
    <dsp:sp modelId="{372BCBCF-9257-4841-8687-A90CA603A140}">
      <dsp:nvSpPr>
        <dsp:cNvPr id="0" name=""/>
        <dsp:cNvSpPr/>
      </dsp:nvSpPr>
      <dsp:spPr>
        <a:xfrm rot="5400000">
          <a:off x="-215782" y="1457993"/>
          <a:ext cx="1438550" cy="1006985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1745704"/>
        <a:ext cx="1006985" cy="431565"/>
      </dsp:txXfrm>
    </dsp:sp>
    <dsp:sp modelId="{554B1ABA-192E-4E1B-B531-0D3595E874FD}">
      <dsp:nvSpPr>
        <dsp:cNvPr id="0" name=""/>
        <dsp:cNvSpPr/>
      </dsp:nvSpPr>
      <dsp:spPr>
        <a:xfrm rot="5400000">
          <a:off x="4118363" y="-1869167"/>
          <a:ext cx="935057" cy="715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 сбор, обработка, систематизация и накопление информации, необходимой для определения кадастровой стоимости, в отношении объектов                                                   земельных участков в составе земель населенных пунктов в количестве 597203 единицы</a:t>
          </a:r>
          <a:endParaRPr lang="ru-RU" sz="1300" kern="1200" dirty="0"/>
        </a:p>
      </dsp:txBody>
      <dsp:txXfrm rot="-5400000">
        <a:off x="1006985" y="1287857"/>
        <a:ext cx="7112168" cy="843765"/>
      </dsp:txXfrm>
    </dsp:sp>
    <dsp:sp modelId="{218C06CB-E837-44A5-BC70-7C2CAA5E4B6B}">
      <dsp:nvSpPr>
        <dsp:cNvPr id="0" name=""/>
        <dsp:cNvSpPr/>
      </dsp:nvSpPr>
      <dsp:spPr>
        <a:xfrm rot="5400000">
          <a:off x="-215782" y="2700110"/>
          <a:ext cx="1438550" cy="100698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2987821"/>
        <a:ext cx="1006985" cy="431565"/>
      </dsp:txXfrm>
    </dsp:sp>
    <dsp:sp modelId="{B91FC0BD-F566-4389-90CC-AD9C19B0CF38}">
      <dsp:nvSpPr>
        <dsp:cNvPr id="0" name=""/>
        <dsp:cNvSpPr/>
      </dsp:nvSpPr>
      <dsp:spPr>
        <a:xfrm rot="5400000">
          <a:off x="4118363" y="-627050"/>
          <a:ext cx="935057" cy="715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20.11.2019 распоряжением министерства № 1368 утверждены результаты определения кадастровой стоимости объектов недвижимости,  а также земельных участков категории земель промышленности и иного специального назначения на территории Кировской области, вступающие в силу 01 января 2020 года.</a:t>
          </a:r>
          <a:endParaRPr lang="ru-RU" sz="1300" kern="1200" dirty="0"/>
        </a:p>
      </dsp:txBody>
      <dsp:txXfrm rot="-5400000">
        <a:off x="1006985" y="2529974"/>
        <a:ext cx="7112168" cy="843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63D3-77BD-43EC-88A8-6F4252ECA190}">
      <dsp:nvSpPr>
        <dsp:cNvPr id="0" name=""/>
        <dsp:cNvSpPr/>
      </dsp:nvSpPr>
      <dsp:spPr>
        <a:xfrm>
          <a:off x="83907" y="242114"/>
          <a:ext cx="3602021" cy="142956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Организация работ по описанию местоположения частей границ Кировской области,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смежных с другими субъектами Российской Федерации </a:t>
          </a:r>
          <a:endParaRPr lang="ru-RU" sz="16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778" y="283985"/>
        <a:ext cx="3518279" cy="1345827"/>
      </dsp:txXfrm>
    </dsp:sp>
    <dsp:sp modelId="{006B40CC-C355-42F4-80D6-F954B7C7C2B3}">
      <dsp:nvSpPr>
        <dsp:cNvPr id="0" name=""/>
        <dsp:cNvSpPr/>
      </dsp:nvSpPr>
      <dsp:spPr>
        <a:xfrm>
          <a:off x="444109" y="1671684"/>
          <a:ext cx="309843" cy="69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213"/>
              </a:lnTo>
              <a:lnTo>
                <a:pt x="309843" y="695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89D1C-0995-4C73-8AE2-5176607C8958}">
      <dsp:nvSpPr>
        <dsp:cNvPr id="0" name=""/>
        <dsp:cNvSpPr/>
      </dsp:nvSpPr>
      <dsp:spPr>
        <a:xfrm>
          <a:off x="753952" y="1836165"/>
          <a:ext cx="3752879" cy="1061463"/>
        </a:xfrm>
        <a:prstGeom prst="roundRect">
          <a:avLst>
            <a:gd name="adj" fmla="val 10000"/>
          </a:avLst>
        </a:prstGeom>
        <a:solidFill>
          <a:srgbClr val="CC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Смежная граница с Нижегородской областью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Соглашение об описании местоположения границы между Кировской областью и Нижегородской областью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785041" y="1867254"/>
        <a:ext cx="3690701" cy="999285"/>
      </dsp:txXfrm>
    </dsp:sp>
    <dsp:sp modelId="{6AF5E6C2-240F-45FA-94BE-FDDBBC2EED2A}">
      <dsp:nvSpPr>
        <dsp:cNvPr id="0" name=""/>
        <dsp:cNvSpPr/>
      </dsp:nvSpPr>
      <dsp:spPr>
        <a:xfrm>
          <a:off x="444109" y="1671684"/>
          <a:ext cx="275969" cy="192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759"/>
              </a:lnTo>
              <a:lnTo>
                <a:pt x="275969" y="1929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4BC60-33AC-40D2-8EB2-96DAF387264B}">
      <dsp:nvSpPr>
        <dsp:cNvPr id="0" name=""/>
        <dsp:cNvSpPr/>
      </dsp:nvSpPr>
      <dsp:spPr>
        <a:xfrm>
          <a:off x="720078" y="3094206"/>
          <a:ext cx="4247833" cy="10144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99FF">
                <a:tint val="66000"/>
                <a:satMod val="160000"/>
              </a:srgbClr>
            </a:gs>
            <a:gs pos="50000">
              <a:srgbClr val="6699FF">
                <a:tint val="44500"/>
                <a:satMod val="160000"/>
              </a:srgbClr>
            </a:gs>
            <a:gs pos="100000">
              <a:srgbClr val="6699FF">
                <a:tint val="23500"/>
                <a:satMod val="160000"/>
              </a:srgb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Смежная граница с Архангельской областью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Соглашение между Кировской областью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 Архангельской областью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49791" y="3123919"/>
        <a:ext cx="4188407" cy="95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0.47603</cdr:x>
      <cdr:y>0</cdr:y>
    </cdr:from>
    <cdr:to>
      <cdr:x>0.99838</cdr:x>
      <cdr:y>0.26551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97391" y="0"/>
          <a:ext cx="4276629" cy="1152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0000CC"/>
              </a:solidFill>
            </a:rPr>
            <a:t> Всего за 2013-2019 годы:</a:t>
          </a:r>
        </a:p>
        <a:p xmlns:a="http://schemas.openxmlformats.org/drawingml/2006/main">
          <a:r>
            <a:rPr lang="ru-RU" sz="1400" b="1" dirty="0" smtClean="0">
              <a:solidFill>
                <a:srgbClr val="0000CC"/>
              </a:solidFill>
            </a:rPr>
            <a:t>Средства областного бюджета </a:t>
          </a:r>
          <a:r>
            <a:rPr lang="ru-RU" sz="1400" b="1" smtClean="0">
              <a:solidFill>
                <a:srgbClr val="0000CC"/>
              </a:solidFill>
            </a:rPr>
            <a:t>– </a:t>
          </a:r>
          <a:r>
            <a:rPr lang="ru-RU" sz="1400" b="1" smtClean="0">
              <a:solidFill>
                <a:srgbClr val="0000CC"/>
              </a:solidFill>
            </a:rPr>
            <a:t>476,60 </a:t>
          </a:r>
          <a:r>
            <a:rPr lang="ru-RU" sz="1400" b="1" dirty="0" smtClean="0">
              <a:solidFill>
                <a:srgbClr val="0000CC"/>
              </a:solidFill>
            </a:rPr>
            <a:t>млн. рублей</a:t>
          </a:r>
        </a:p>
        <a:p xmlns:a="http://schemas.openxmlformats.org/drawingml/2006/main">
          <a:r>
            <a:rPr lang="ru-RU" sz="1400" b="1" dirty="0" smtClean="0">
              <a:solidFill>
                <a:srgbClr val="0000CC"/>
              </a:solidFill>
            </a:rPr>
            <a:t>Средства федерального бюджета – </a:t>
          </a:r>
          <a:r>
            <a:rPr lang="ru-RU" sz="1400" b="1" dirty="0" smtClean="0">
              <a:solidFill>
                <a:srgbClr val="0000CC"/>
              </a:solidFill>
            </a:rPr>
            <a:t>2,35 </a:t>
          </a:r>
          <a:r>
            <a:rPr lang="ru-RU" sz="1400" b="1" dirty="0" smtClean="0">
              <a:solidFill>
                <a:srgbClr val="0000CC"/>
              </a:solidFill>
            </a:rPr>
            <a:t>млн. рублей</a:t>
          </a:r>
        </a:p>
        <a:p xmlns:a="http://schemas.openxmlformats.org/drawingml/2006/main">
          <a:r>
            <a:rPr lang="ru-RU" sz="1400" b="1" dirty="0" smtClean="0">
              <a:solidFill>
                <a:srgbClr val="0000CC"/>
              </a:solidFill>
            </a:rPr>
            <a:t>Средства местного бюджета – </a:t>
          </a:r>
          <a:r>
            <a:rPr lang="ru-RU" sz="1400" b="1" dirty="0" smtClean="0">
              <a:solidFill>
                <a:srgbClr val="0000CC"/>
              </a:solidFill>
            </a:rPr>
            <a:t>0,59 </a:t>
          </a:r>
          <a:r>
            <a:rPr lang="ru-RU" sz="1400" b="1" dirty="0" smtClean="0">
              <a:solidFill>
                <a:srgbClr val="0000CC"/>
              </a:solidFill>
            </a:rPr>
            <a:t>млн. рублей</a:t>
          </a:r>
        </a:p>
        <a:p xmlns:a="http://schemas.openxmlformats.org/drawingml/2006/main">
          <a:endParaRPr lang="ru-RU" sz="14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</cdr:x>
      <cdr:y>0.52564</cdr:y>
    </cdr:from>
    <cdr:to>
      <cdr:x>0.18018</cdr:x>
      <cdr:y>0.57693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611560" y="2952328"/>
          <a:ext cx="1440159" cy="288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0.58333</cdr:x>
      <cdr:y>0.38889</cdr:y>
    </cdr:from>
    <cdr:to>
      <cdr:x>0.81667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66" y="1512172"/>
          <a:ext cx="1008126" cy="108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rgbClr val="002060"/>
            </a:solidFill>
          </a:endParaRPr>
        </a:p>
        <a:p xmlns:a="http://schemas.openxmlformats.org/drawingml/2006/main">
          <a:r>
            <a:rPr lang="ru-RU" sz="1600" b="1" dirty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   </a:t>
          </a:r>
          <a:r>
            <a:rPr lang="ru-RU" sz="1600" b="1" dirty="0" smtClean="0">
              <a:solidFill>
                <a:srgbClr val="002060"/>
              </a:solidFill>
              <a:latin typeface="+mj-lt"/>
            </a:rPr>
            <a:t>84,88 </a:t>
          </a:r>
          <a:r>
            <a:rPr lang="ru-RU" sz="1600" b="1" dirty="0" err="1" smtClean="0">
              <a:solidFill>
                <a:srgbClr val="002060"/>
              </a:solidFill>
              <a:latin typeface="+mj-lt"/>
            </a:rPr>
            <a:t>млн.руб</a:t>
          </a:r>
          <a:r>
            <a:rPr lang="ru-RU" sz="1600" b="1" dirty="0" smtClean="0">
              <a:solidFill>
                <a:srgbClr val="002060"/>
              </a:solidFill>
              <a:latin typeface="+mj-lt"/>
            </a:rPr>
            <a:t>.</a:t>
          </a:r>
        </a:p>
        <a:p xmlns:a="http://schemas.openxmlformats.org/drawingml/2006/main">
          <a:endParaRPr lang="ru-RU" sz="1600" b="1" dirty="0" smtClean="0">
            <a:solidFill>
              <a:srgbClr val="00206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0.45</cdr:x>
      <cdr:y>0.03333</cdr:y>
    </cdr:from>
    <cdr:to>
      <cdr:x>1</cdr:x>
      <cdr:y>0.13333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144016"/>
          <a:ext cx="23762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+mj-lt"/>
            </a:rPr>
            <a:t>Доходы, млн. рублей</a:t>
          </a:r>
          <a:endParaRPr lang="ru-RU" sz="1400" b="1" dirty="0">
            <a:solidFill>
              <a:srgbClr val="002060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0.58364</cdr:x>
      <cdr:y>0.40211</cdr:y>
    </cdr:from>
    <cdr:to>
      <cdr:x>0.80925</cdr:x>
      <cdr:y>0.58243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9696" y="1766250"/>
          <a:ext cx="103974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    </a:t>
          </a:r>
          <a:r>
            <a:rPr lang="ru-RU" sz="1600" b="1" dirty="0" smtClean="0">
              <a:solidFill>
                <a:srgbClr val="002060"/>
              </a:solidFill>
              <a:latin typeface="+mj-lt"/>
            </a:rPr>
            <a:t>72,84 </a:t>
          </a:r>
          <a:r>
            <a:rPr lang="ru-RU" sz="1600" b="1" dirty="0" smtClean="0">
              <a:solidFill>
                <a:srgbClr val="002060"/>
              </a:solidFill>
              <a:latin typeface="+mj-lt"/>
            </a:rPr>
            <a:t>млн. руб. </a:t>
          </a:r>
          <a:endParaRPr lang="ru-RU" sz="1600" b="1" dirty="0">
            <a:solidFill>
              <a:srgbClr val="00206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0.39699</cdr:x>
      <cdr:y>0.04918</cdr:y>
    </cdr:from>
    <cdr:to>
      <cdr:x>0.91613</cdr:x>
      <cdr:y>0.16393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216024"/>
          <a:ext cx="24482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+mj-lt"/>
            </a:rPr>
            <a:t>Расходы, млн. рублей</a:t>
          </a:r>
          <a:endParaRPr lang="ru-RU" sz="1400" b="1" dirty="0">
            <a:solidFill>
              <a:srgbClr val="002060"/>
            </a:solidFill>
            <a:latin typeface="+mj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6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9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9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5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4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7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2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2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8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7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9774-FC28-4BE9-8159-83214E25B30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48267" y="275932"/>
            <a:ext cx="3860800" cy="7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838200" y="1649412"/>
            <a:ext cx="7814733" cy="4065587"/>
          </a:xfrm>
        </p:spPr>
        <p:txBody>
          <a:bodyPr>
            <a:normAutofit/>
          </a:bodyPr>
          <a:lstStyle/>
          <a:p>
            <a:pPr marL="96482" algn="ctr"/>
            <a: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</a:t>
            </a:r>
            <a:r>
              <a:rPr lang="ru-RU" sz="4000" b="1" kern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Управление государственным имуществом» </a:t>
            </a:r>
            <a: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2013-2021 годы</a:t>
            </a:r>
            <a:b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итоги реализации</a:t>
            </a:r>
            <a:b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72868" y="148130"/>
            <a:ext cx="3623864" cy="1017158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000099"/>
                </a:solidFill>
              </a:rPr>
              <a:t>Цели и задачи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</a:rPr>
              <a:t>Государственной программы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0174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8000"/>
                </a:solidFill>
                <a:latin typeface="Times New Roman"/>
              </a:rPr>
              <a:t>Цель – </a:t>
            </a:r>
            <a:endParaRPr lang="ru-RU" sz="2800" b="1" dirty="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309409"/>
            <a:ext cx="6912768" cy="707886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000099"/>
                </a:solidFill>
                <a:latin typeface="+mj-lt"/>
              </a:rPr>
              <a:t>э</a:t>
            </a:r>
            <a:r>
              <a:rPr lang="ru-RU" sz="2000" b="1" i="1" dirty="0" smtClean="0">
                <a:solidFill>
                  <a:srgbClr val="000099"/>
                </a:solidFill>
                <a:latin typeface="+mj-lt"/>
              </a:rPr>
              <a:t>ффективное управление государственным имуществом Кировской области</a:t>
            </a:r>
            <a:endParaRPr lang="ru-RU" sz="2000" b="1" i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9330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+mj-lt"/>
              </a:rPr>
              <a:t>Задачи –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6943907"/>
              </p:ext>
            </p:extLst>
          </p:nvPr>
        </p:nvGraphicFramePr>
        <p:xfrm>
          <a:off x="1763688" y="2029272"/>
          <a:ext cx="6912768" cy="413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48267" y="275932"/>
            <a:ext cx="3860800" cy="8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9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krd.ru/uploads/cache/fancybox/f2/82/118756-842d3d3c.jpg?15111865666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1" y="1515535"/>
            <a:ext cx="4320563" cy="22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63051116"/>
              </p:ext>
            </p:extLst>
          </p:nvPr>
        </p:nvGraphicFramePr>
        <p:xfrm>
          <a:off x="746617" y="1340768"/>
          <a:ext cx="8187266" cy="433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965437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фактические значения</a:t>
            </a:r>
            <a:endParaRPr lang="ru-RU" sz="1200" dirty="0">
              <a:latin typeface="+mn-lt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 rot="5400000">
            <a:off x="4218337" y="2703725"/>
            <a:ext cx="276460" cy="6335521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122334" y="122730"/>
            <a:ext cx="3811549" cy="1017158"/>
          </a:xfrm>
          <a:prstGeom prst="rect">
            <a:avLst/>
          </a:prstGeom>
        </p:spPr>
        <p:txBody>
          <a:bodyPr lIns="82945" tIns="41473" rIns="82945" bIns="41473" anchor="ctr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Фактические объемы финансирования Государственной программы 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2013-2019 гг.,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806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497" y="199717"/>
            <a:ext cx="3712731" cy="1011015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реализации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 2019 год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65503433"/>
              </p:ext>
            </p:extLst>
          </p:nvPr>
        </p:nvGraphicFramePr>
        <p:xfrm>
          <a:off x="179512" y="1412776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71281231"/>
              </p:ext>
            </p:extLst>
          </p:nvPr>
        </p:nvGraphicFramePr>
        <p:xfrm>
          <a:off x="4402584" y="1230702"/>
          <a:ext cx="46085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C:\Users\ZholobovaEN\Desktop\OLD\Картинки\дохо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5792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332656"/>
            <a:ext cx="40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в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1363" y="1340768"/>
            <a:ext cx="8239276" cy="7602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Прогнозный план  (программа) приватизации государственного имущества Кировской области 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2019 год и на период 2020-2021 годов, утвержден  постановлением Правительства 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Кировской области от 02.10.2018 № 471-П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8729" y="2263100"/>
            <a:ext cx="328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способы приватизации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99578"/>
              </p:ext>
            </p:extLst>
          </p:nvPr>
        </p:nvGraphicFramePr>
        <p:xfrm>
          <a:off x="1403647" y="2677187"/>
          <a:ext cx="6696745" cy="151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73"/>
                <a:gridCol w="2522965"/>
                <a:gridCol w="231810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Торги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Объявленные,  ед.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Состоявшиеся, ед.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996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994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Публичное предложение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426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93598725"/>
              </p:ext>
            </p:extLst>
          </p:nvPr>
        </p:nvGraphicFramePr>
        <p:xfrm>
          <a:off x="4639733" y="4077073"/>
          <a:ext cx="4233334" cy="245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38767657"/>
              </p:ext>
            </p:extLst>
          </p:nvPr>
        </p:nvGraphicFramePr>
        <p:xfrm>
          <a:off x="282285" y="2483182"/>
          <a:ext cx="41399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40698"/>
            <a:ext cx="3125344" cy="194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5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332656"/>
            <a:ext cx="40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2019 года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7681" y="1196752"/>
            <a:ext cx="8226720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Государственное задание на 2019 год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имущественных отношений и инвестиционной политики Кировской области от 27.12.2018 г. № 03-138/П)</a:t>
            </a:r>
            <a:endParaRPr lang="ru-RU" alt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483448"/>
              </p:ext>
            </p:extLst>
          </p:nvPr>
        </p:nvGraphicFramePr>
        <p:xfrm>
          <a:off x="846720" y="2122783"/>
          <a:ext cx="8164800" cy="392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88433" cy="890454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границ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Кировской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pic>
        <p:nvPicPr>
          <p:cNvPr id="1026" name="Picture 2" descr="Картинки по запросу карта киров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6" y="1628800"/>
            <a:ext cx="33903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1790696" y="1371612"/>
            <a:ext cx="5380538" cy="99140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95225922"/>
              </p:ext>
            </p:extLst>
          </p:nvPr>
        </p:nvGraphicFramePr>
        <p:xfrm>
          <a:off x="3851920" y="1268760"/>
          <a:ext cx="49685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42986"/>
            <a:ext cx="2517063" cy="83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6768"/>
            <a:ext cx="3908101" cy="21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9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6" y="1268760"/>
            <a:ext cx="8240912" cy="51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576" y="1700808"/>
            <a:ext cx="7906291" cy="659661"/>
          </a:xfr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Налоговый кодекс Российской Федерации</a:t>
            </a:r>
            <a:b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Статья 378.2.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250" y="3728488"/>
            <a:ext cx="7901216" cy="106864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14.07.2017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375-П</a:t>
            </a:r>
          </a:p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утверждении Порядка определения вида фактического использования зданий (строений, сооружений) и помещений,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расположенных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на территории Кировской области,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целей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налогообложения»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23576" y="2700946"/>
            <a:ext cx="7969704" cy="64388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Кировской области от 27.11.2003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209-ЗО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налоге на имущество организаций в Кировской области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10" y="3311928"/>
            <a:ext cx="603834" cy="41656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10" y="4843816"/>
            <a:ext cx="603835" cy="385384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 bwMode="auto">
          <a:xfrm>
            <a:off x="1675108" y="5160714"/>
            <a:ext cx="6120680" cy="1292622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Перечень объектов недвижимого имущества,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налогообложение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которых в 2020 году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танет осуществляться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кадастровой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стоимости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(распоряжение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имущественных отношений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инвестиционной политики Кировской области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20.12.2019 № 1542)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картинки для презентации стрелы граф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картинки для презентации стрелы графи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44032" y="133711"/>
            <a:ext cx="41204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2019 года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перечня объектов недвижимого имущества в целях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77887"/>
            <a:ext cx="1337321" cy="10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" descr="https://vologda-oblast.ru/upload/iblock/164/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60714"/>
            <a:ext cx="1619671" cy="17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60337"/>
            <a:ext cx="3838281" cy="896752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реализации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40082"/>
              </p:ext>
            </p:extLst>
          </p:nvPr>
        </p:nvGraphicFramePr>
        <p:xfrm>
          <a:off x="7148355" y="1268763"/>
          <a:ext cx="1728192" cy="53368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96"/>
                <a:gridCol w="864096"/>
              </a:tblGrid>
              <a:tr h="3031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План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Факт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474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96%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96%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696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88%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90,1%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933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90%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92,3%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26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127%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869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4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426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580000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597203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1331" y="3928243"/>
            <a:ext cx="5832648" cy="525223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Уровень 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выполнения плана доходов областного  бюджета от  управления и распоряжения государственным имуществом Кировской области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2076" y="1236134"/>
            <a:ext cx="5832648" cy="70273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rgbClr val="0000CC"/>
                </a:solidFill>
                <a:latin typeface="+mj-lt"/>
                <a:cs typeface="Arial" pitchFamily="34" charset="0"/>
              </a:rPr>
              <a:t>У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дельный </a:t>
            </a:r>
            <a:r>
              <a:rPr lang="ru-RU" sz="1300" dirty="0">
                <a:solidFill>
                  <a:srgbClr val="0000CC"/>
                </a:solidFill>
                <a:latin typeface="+mj-lt"/>
                <a:cs typeface="Arial" pitchFamily="34" charset="0"/>
              </a:rPr>
              <a:t>вес земельных участков, на которые зарегистрировано право собственности Кировской области, по отношению к общему количеству земельных 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участков, обладающих признаком областной собственности</a:t>
            </a:r>
            <a:endParaRPr lang="ru-RU" sz="13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0542" y="1954405"/>
            <a:ext cx="5851534" cy="1080120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оля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объектов недвижимости, на которые зарегистрировано право собственности области (хозяйственного ведения, оперативного управления), в общем количестве объектов недвижимости, учитываемых в реестре государственного имущества Кировской области и подлежащих государственной регистрации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4644" y="3053862"/>
            <a:ext cx="5827636" cy="82022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оля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объектов недвижимости, в отношении которых проведена техническая инвентаризация, в общем количестве объектов недвижимости, учитываемых в реестре государственного имущества Кировской области и подлежащих технической инвентаризации</a:t>
            </a:r>
            <a:endParaRPr lang="ru-RU" sz="13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9485" y="4495173"/>
            <a:ext cx="5829325" cy="552117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Уровень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выполнения плана проверок использования государственного имущества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2434" y="5117240"/>
            <a:ext cx="5849560" cy="8714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Доля охваченных мониторингом областных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государственных унитарных предприятий и хозяйственных обществ, более 50% акций (долей) которых находится в собственности Кировской области, 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за исключением находящихся в стадии ликвидации и конкурсного производства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" y="4537681"/>
            <a:ext cx="977912" cy="66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5" y="1235059"/>
            <a:ext cx="953631" cy="7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3" y="2007705"/>
            <a:ext cx="933346" cy="8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8" y="5184247"/>
            <a:ext cx="967353" cy="7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2552" y="6086907"/>
            <a:ext cx="5829325" cy="552117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Объем собранной информации по объектам недвижимого имущества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Picture 2" descr="https://dom-pravo.ru/wp-content/uploads/2013/10/%D0%B2%D1%8B%D0%BA%D1%83%D0%BF-%D0%B7%D0%B5%D0%BC%D0%B5%D0%BB%D1%8C%D0%BD%D0%BE%D0%B3%D0%BE-%D1%83%D1%87%D0%B0%D1%81%D1%82%D0%BA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1" y="5981306"/>
            <a:ext cx="836777" cy="7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" y="3736431"/>
            <a:ext cx="1049343" cy="69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4" y="2891206"/>
            <a:ext cx="985798" cy="7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9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720</Words>
  <Application>Microsoft Office PowerPoint</Application>
  <PresentationFormat>Экран (4:3)</PresentationFormat>
  <Paragraphs>127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Государственная программа «Управление государственным имуществом» на 2013-2021 годы итоги реализации за 2019 год</vt:lpstr>
      <vt:lpstr>Презентация PowerPoint</vt:lpstr>
      <vt:lpstr>Презентация PowerPoint</vt:lpstr>
      <vt:lpstr>Итоги реализации  государственной программы  за  2019 год</vt:lpstr>
      <vt:lpstr>Презентация PowerPoint</vt:lpstr>
      <vt:lpstr>Презентация PowerPoint</vt:lpstr>
      <vt:lpstr>Описание границ  муниципальных образований   Кировской области</vt:lpstr>
      <vt:lpstr>Налоговый кодекс Российской Федерации Статья 378.2.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программа «Управление государственным имуществом» на 2013-2020 годы итоги реализации за 2018 год</dc:title>
  <dc:creator>Светлана Юрьевна Калугина1</dc:creator>
  <cp:lastModifiedBy>Светлана Юрьевна Калугина1</cp:lastModifiedBy>
  <cp:revision>62</cp:revision>
  <cp:lastPrinted>2020-04-13T15:18:14Z</cp:lastPrinted>
  <dcterms:created xsi:type="dcterms:W3CDTF">2019-03-19T14:08:19Z</dcterms:created>
  <dcterms:modified xsi:type="dcterms:W3CDTF">2020-04-13T15:38:39Z</dcterms:modified>
</cp:coreProperties>
</file>